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13"/>
  </p:notesMasterIdLst>
  <p:handoutMasterIdLst>
    <p:handoutMasterId r:id="rId14"/>
  </p:handoutMasterIdLst>
  <p:sldIdLst>
    <p:sldId id="340" r:id="rId2"/>
    <p:sldId id="351" r:id="rId3"/>
    <p:sldId id="352" r:id="rId4"/>
    <p:sldId id="353" r:id="rId5"/>
    <p:sldId id="354" r:id="rId6"/>
    <p:sldId id="355" r:id="rId7"/>
    <p:sldId id="356" r:id="rId8"/>
    <p:sldId id="357" r:id="rId9"/>
    <p:sldId id="358" r:id="rId10"/>
    <p:sldId id="361" r:id="rId11"/>
    <p:sldId id="349" r:id="rId12"/>
  </p:sldIdLst>
  <p:sldSz cx="9906000" cy="6858000" type="A4"/>
  <p:notesSz cx="6797675" cy="9928225"/>
  <p:kinsoku lang="ja-JP" invalStChars="、。，．・：；？！゛゜ヽヾゝゞ々ー’”）〕］｝〉》」』】°‰′″℃￠％ぁぃぅぇぉっゃゅょゎァィゥェォッャュョヮヵヶ!%),.:;?]}｡｣､･ｧｨｩｪｫｬｭｮｯｰﾞﾟ" invalEndChars="‘“（〔［｛〈《「『【￥＄$([\{｢￡"/>
  <p:defaultTextStyle>
    <a:defPPr>
      <a:defRPr lang="de-CH"/>
    </a:defPPr>
    <a:lvl1pPr algn="l" rtl="0" fontAlgn="base">
      <a:spcBef>
        <a:spcPct val="20000"/>
      </a:spcBef>
      <a:spcAft>
        <a:spcPct val="0"/>
      </a:spcAft>
      <a:buFont typeface="Arial" charset="0"/>
      <a:defRPr sz="1400" b="1" kern="1200">
        <a:solidFill>
          <a:schemeClr val="tx1"/>
        </a:solidFill>
        <a:latin typeface="Arial" charset="0"/>
        <a:ea typeface="+mn-ea"/>
        <a:cs typeface="+mn-cs"/>
      </a:defRPr>
    </a:lvl1pPr>
    <a:lvl2pPr marL="457200" algn="l" rtl="0" fontAlgn="base">
      <a:spcBef>
        <a:spcPct val="20000"/>
      </a:spcBef>
      <a:spcAft>
        <a:spcPct val="0"/>
      </a:spcAft>
      <a:buFont typeface="Arial" charset="0"/>
      <a:defRPr sz="1400" b="1" kern="1200">
        <a:solidFill>
          <a:schemeClr val="tx1"/>
        </a:solidFill>
        <a:latin typeface="Arial" charset="0"/>
        <a:ea typeface="+mn-ea"/>
        <a:cs typeface="+mn-cs"/>
      </a:defRPr>
    </a:lvl2pPr>
    <a:lvl3pPr marL="914400" algn="l" rtl="0" fontAlgn="base">
      <a:spcBef>
        <a:spcPct val="20000"/>
      </a:spcBef>
      <a:spcAft>
        <a:spcPct val="0"/>
      </a:spcAft>
      <a:buFont typeface="Arial" charset="0"/>
      <a:defRPr sz="1400" b="1" kern="1200">
        <a:solidFill>
          <a:schemeClr val="tx1"/>
        </a:solidFill>
        <a:latin typeface="Arial" charset="0"/>
        <a:ea typeface="+mn-ea"/>
        <a:cs typeface="+mn-cs"/>
      </a:defRPr>
    </a:lvl3pPr>
    <a:lvl4pPr marL="1371600" algn="l" rtl="0" fontAlgn="base">
      <a:spcBef>
        <a:spcPct val="20000"/>
      </a:spcBef>
      <a:spcAft>
        <a:spcPct val="0"/>
      </a:spcAft>
      <a:buFont typeface="Arial" charset="0"/>
      <a:defRPr sz="1400" b="1" kern="1200">
        <a:solidFill>
          <a:schemeClr val="tx1"/>
        </a:solidFill>
        <a:latin typeface="Arial" charset="0"/>
        <a:ea typeface="+mn-ea"/>
        <a:cs typeface="+mn-cs"/>
      </a:defRPr>
    </a:lvl4pPr>
    <a:lvl5pPr marL="1828800" algn="l" rtl="0" fontAlgn="base">
      <a:spcBef>
        <a:spcPct val="20000"/>
      </a:spcBef>
      <a:spcAft>
        <a:spcPct val="0"/>
      </a:spcAft>
      <a:buFont typeface="Arial" charset="0"/>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D5E7"/>
    <a:srgbClr val="000000"/>
    <a:srgbClr val="74ACD1"/>
    <a:srgbClr val="F3CAB5"/>
    <a:srgbClr val="EDB090"/>
    <a:srgbClr val="BFE5CC"/>
    <a:srgbClr val="9FD9B2"/>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BC89EF96-8CEA-46FF-86C4-4CE0E7609802}">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Helle Formatvorlage 3 - Akz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18" autoAdjust="0"/>
    <p:restoredTop sz="99321" autoAdjust="0"/>
  </p:normalViewPr>
  <p:slideViewPr>
    <p:cSldViewPr snapToGrid="0">
      <p:cViewPr varScale="1">
        <p:scale>
          <a:sx n="108" d="100"/>
          <a:sy n="108" d="100"/>
        </p:scale>
        <p:origin x="-1014" y="-90"/>
      </p:cViewPr>
      <p:guideLst>
        <p:guide orient="horz" pos="368"/>
        <p:guide orient="horz" pos="173"/>
        <p:guide orient="horz" pos="1203"/>
        <p:guide orient="horz" pos="685"/>
        <p:guide orient="horz" pos="3963"/>
        <p:guide orient="horz" pos="3881"/>
        <p:guide orient="horz" pos="892"/>
        <p:guide pos="195"/>
        <p:guide pos="2946"/>
        <p:guide pos="3288"/>
        <p:guide pos="6046"/>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0273972602739725"/>
          <c:y val="7.2289156626506021E-2"/>
          <c:w val="0.87671232876712324"/>
          <c:h val="0.79216867469879515"/>
        </c:manualLayout>
      </c:layout>
      <c:barChart>
        <c:barDir val="col"/>
        <c:grouping val="clustered"/>
        <c:varyColors val="0"/>
        <c:ser>
          <c:idx val="0"/>
          <c:order val="0"/>
          <c:tx>
            <c:strRef>
              <c:f>Sheet1!$A$2</c:f>
              <c:strCache>
                <c:ptCount val="1"/>
                <c:pt idx="0">
                  <c:v>Zahlenwert</c:v>
                </c:pt>
              </c:strCache>
            </c:strRef>
          </c:tx>
          <c:invertIfNegative val="0"/>
          <c:dLbls>
            <c:numFmt formatCode="General" sourceLinked="0"/>
            <c:showLegendKey val="0"/>
            <c:showVal val="1"/>
            <c:showCatName val="0"/>
            <c:showSerName val="0"/>
            <c:showPercent val="0"/>
            <c:showBubbleSize val="0"/>
            <c:showLeaderLines val="0"/>
          </c:dLbls>
          <c:cat>
            <c:numRef>
              <c:f>Sheet1!$B$1:$F$1</c:f>
              <c:numCache>
                <c:formatCode>General</c:formatCode>
                <c:ptCount val="5"/>
                <c:pt idx="0">
                  <c:v>10</c:v>
                </c:pt>
                <c:pt idx="1">
                  <c:v>20</c:v>
                </c:pt>
                <c:pt idx="2">
                  <c:v>30</c:v>
                </c:pt>
                <c:pt idx="3">
                  <c:v>40</c:v>
                </c:pt>
                <c:pt idx="4">
                  <c:v>50</c:v>
                </c:pt>
              </c:numCache>
            </c:numRef>
          </c:cat>
          <c:val>
            <c:numRef>
              <c:f>Sheet1!$B$2:$F$2</c:f>
              <c:numCache>
                <c:formatCode>General</c:formatCode>
                <c:ptCount val="5"/>
                <c:pt idx="0">
                  <c:v>12</c:v>
                </c:pt>
                <c:pt idx="1">
                  <c:v>18</c:v>
                </c:pt>
                <c:pt idx="2">
                  <c:v>22</c:v>
                </c:pt>
                <c:pt idx="3">
                  <c:v>24</c:v>
                </c:pt>
                <c:pt idx="4">
                  <c:v>32</c:v>
                </c:pt>
              </c:numCache>
            </c:numRef>
          </c:val>
        </c:ser>
        <c:dLbls>
          <c:showLegendKey val="0"/>
          <c:showVal val="0"/>
          <c:showCatName val="0"/>
          <c:showSerName val="0"/>
          <c:showPercent val="0"/>
          <c:showBubbleSize val="0"/>
        </c:dLbls>
        <c:gapWidth val="40"/>
        <c:axId val="115320320"/>
        <c:axId val="115321856"/>
      </c:barChart>
      <c:catAx>
        <c:axId val="115320320"/>
        <c:scaling>
          <c:orientation val="minMax"/>
        </c:scaling>
        <c:delete val="0"/>
        <c:axPos val="b"/>
        <c:numFmt formatCode="General" sourceLinked="1"/>
        <c:majorTickMark val="out"/>
        <c:minorTickMark val="none"/>
        <c:tickLblPos val="nextTo"/>
        <c:txPr>
          <a:bodyPr rot="0" vert="horz"/>
          <a:lstStyle/>
          <a:p>
            <a:pPr>
              <a:defRPr/>
            </a:pPr>
            <a:endParaRPr lang="de-DE"/>
          </a:p>
        </c:txPr>
        <c:crossAx val="115321856"/>
        <c:crosses val="autoZero"/>
        <c:auto val="1"/>
        <c:lblAlgn val="ctr"/>
        <c:lblOffset val="100"/>
        <c:tickLblSkip val="1"/>
        <c:tickMarkSkip val="1"/>
        <c:noMultiLvlLbl val="0"/>
      </c:catAx>
      <c:valAx>
        <c:axId val="115321856"/>
        <c:scaling>
          <c:orientation val="minMax"/>
          <c:max val="40"/>
        </c:scaling>
        <c:delete val="0"/>
        <c:axPos val="l"/>
        <c:numFmt formatCode="General" sourceLinked="1"/>
        <c:majorTickMark val="out"/>
        <c:minorTickMark val="none"/>
        <c:tickLblPos val="nextTo"/>
        <c:txPr>
          <a:bodyPr rot="0" vert="horz"/>
          <a:lstStyle/>
          <a:p>
            <a:pPr>
              <a:defRPr/>
            </a:pPr>
            <a:endParaRPr lang="de-DE"/>
          </a:p>
        </c:txPr>
        <c:crossAx val="115320320"/>
        <c:crosses val="autoZero"/>
        <c:crossBetween val="between"/>
        <c:majorUnit val="10"/>
        <c:minorUnit val="5"/>
      </c:valAx>
    </c:plotArea>
    <c:plotVisOnly val="1"/>
    <c:dispBlanksAs val="gap"/>
    <c:showDLblsOverMax val="0"/>
  </c:chart>
  <c:txPr>
    <a:bodyPr/>
    <a:lstStyle/>
    <a:p>
      <a:pPr>
        <a:defRPr sz="1800"/>
      </a:pPr>
      <a:endParaRPr lang="de-D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3935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idx="2"/>
          </p:nvPr>
        </p:nvSpPr>
        <p:spPr bwMode="auto">
          <a:xfrm>
            <a:off x="720725" y="750888"/>
            <a:ext cx="5356225" cy="3708400"/>
          </a:xfrm>
          <a:prstGeom prst="rect">
            <a:avLst/>
          </a:prstGeom>
          <a:noFill/>
          <a:ln w="12700">
            <a:solidFill>
              <a:srgbClr val="000000"/>
            </a:solidFill>
            <a:miter lim="800000"/>
            <a:headEnd/>
            <a:tailEnd/>
          </a:ln>
        </p:spPr>
      </p:sp>
      <p:sp>
        <p:nvSpPr>
          <p:cNvPr id="2051" name="Rectangle 3"/>
          <p:cNvSpPr>
            <a:spLocks noGrp="1" noChangeArrowheads="1"/>
          </p:cNvSpPr>
          <p:nvPr>
            <p:ph type="body" sz="quarter" idx="3"/>
          </p:nvPr>
        </p:nvSpPr>
        <p:spPr bwMode="auto">
          <a:xfrm>
            <a:off x="905953" y="4715406"/>
            <a:ext cx="5061775" cy="4467471"/>
          </a:xfrm>
          <a:prstGeom prst="rect">
            <a:avLst/>
          </a:prstGeom>
          <a:noFill/>
          <a:ln w="12700">
            <a:noFill/>
            <a:miter lim="800000"/>
            <a:headEnd/>
            <a:tailEnd/>
          </a:ln>
          <a:effectLst/>
        </p:spPr>
        <p:txBody>
          <a:bodyPr vert="horz" wrap="square" lIns="90211" tIns="44314" rIns="90211" bIns="44314" numCol="1" anchor="t" anchorCtr="0" compatLnSpc="1">
            <a:prstTxWarp prst="textNoShape">
              <a:avLst/>
            </a:prstTxWarp>
          </a:bodyPr>
          <a:lstStyle/>
          <a:p>
            <a:pPr lvl="0"/>
            <a:r>
              <a:rPr lang="de-CH" noProof="0" smtClean="0"/>
              <a:t>Klicken Sie, um die Textformatierung des Masters zu bearbeiten.</a:t>
            </a:r>
          </a:p>
          <a:p>
            <a:pPr lvl="1"/>
            <a:r>
              <a:rPr lang="de-CH" noProof="0" smtClean="0"/>
              <a:t>Zweite Ebene</a:t>
            </a:r>
          </a:p>
          <a:p>
            <a:pPr lvl="2"/>
            <a:r>
              <a:rPr lang="de-CH" noProof="0" smtClean="0"/>
              <a:t>Dritte Ebene</a:t>
            </a:r>
          </a:p>
          <a:p>
            <a:pPr lvl="3"/>
            <a:r>
              <a:rPr lang="de-CH" noProof="0" smtClean="0"/>
              <a:t>Vierte Ebene</a:t>
            </a:r>
          </a:p>
          <a:p>
            <a:pPr lvl="4"/>
            <a:r>
              <a:rPr lang="de-CH" noProof="0" smtClean="0"/>
              <a:t>Fünfte Ebene</a:t>
            </a:r>
          </a:p>
        </p:txBody>
      </p:sp>
    </p:spTree>
    <p:extLst>
      <p:ext uri="{BB962C8B-B14F-4D97-AF65-F5344CB8AC3E}">
        <p14:creationId xmlns:p14="http://schemas.microsoft.com/office/powerpoint/2010/main" val="36525153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720725" y="750888"/>
            <a:ext cx="5357813" cy="3709987"/>
          </a:xfrm>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izenplatzhalter 2"/>
          <p:cNvSpPr>
            <a:spLocks noGrp="1"/>
          </p:cNvSpPr>
          <p:nvPr>
            <p:ph type="body" idx="1"/>
          </p:nvPr>
        </p:nvSpPr>
        <p:spPr/>
        <p:txBody>
          <a:bodyPr/>
          <a:lstStyle/>
          <a:p>
            <a:pPr marL="177662" indent="-177662">
              <a:buFontTx/>
              <a:buChar char="•"/>
              <a:defRPr/>
            </a:pPr>
            <a:r>
              <a:rPr lang="de-CH" dirty="0" smtClean="0"/>
              <a:t>Dies ist eine Auswertung aus der Branche Mikroelektronik – eine Schweizer Firma gegenüber ausländischer Konkurrenz.</a:t>
            </a:r>
          </a:p>
          <a:p>
            <a:pPr marL="177662" indent="-177662">
              <a:buFontTx/>
              <a:buChar char="•"/>
              <a:defRPr/>
            </a:pPr>
            <a:endParaRPr lang="de-CH" dirty="0" smtClean="0"/>
          </a:p>
          <a:p>
            <a:pPr marL="177662" indent="-177662">
              <a:buFontTx/>
              <a:buChar char="•"/>
              <a:defRPr/>
            </a:pPr>
            <a:r>
              <a:rPr lang="de-CH" dirty="0" smtClean="0"/>
              <a:t>Achsen erklären ... </a:t>
            </a:r>
          </a:p>
          <a:p>
            <a:pPr marL="177662" indent="-177662">
              <a:buFontTx/>
              <a:buChar char="•"/>
              <a:defRPr/>
            </a:pPr>
            <a:endParaRPr lang="de-CH" dirty="0" smtClean="0"/>
          </a:p>
          <a:p>
            <a:pPr marL="177662" indent="-177662">
              <a:buFontTx/>
              <a:buChar char="•"/>
              <a:defRPr/>
            </a:pPr>
            <a:r>
              <a:rPr lang="de-CH" dirty="0" smtClean="0"/>
              <a:t>Was ist die Strategie ... Qualität keine Chance ... Kosten Zitrone ausgepresst ... </a:t>
            </a:r>
          </a:p>
          <a:p>
            <a:pPr marL="177662" indent="-177662">
              <a:buFontTx/>
              <a:buChar char="•"/>
              <a:defRPr/>
            </a:pPr>
            <a:endParaRPr lang="de-CH" dirty="0" smtClean="0"/>
          </a:p>
          <a:p>
            <a:pPr marL="177662" indent="-177662">
              <a:buFontTx/>
              <a:buChar char="•"/>
              <a:defRPr/>
            </a:pPr>
            <a:r>
              <a:rPr lang="de-CH" dirty="0" smtClean="0"/>
              <a:t>Linkes Bild einblenden ...</a:t>
            </a:r>
          </a:p>
          <a:p>
            <a:pPr marL="177662" indent="-177662">
              <a:buFontTx/>
              <a:buChar char="•"/>
              <a:defRPr/>
            </a:pPr>
            <a:endParaRPr lang="de-CH" dirty="0" smtClean="0"/>
          </a:p>
          <a:p>
            <a:pPr marL="177662" indent="-177662">
              <a:buFontTx/>
              <a:buChar char="•"/>
              <a:defRPr/>
            </a:pPr>
            <a:r>
              <a:rPr lang="de-CH" dirty="0" smtClean="0"/>
              <a:t>Obwohl wir in beiden Bildern die gleiche Position haben, ist die Ausgangslage vollkommen verschieden.</a:t>
            </a:r>
          </a:p>
          <a:p>
            <a:pPr marL="177662" indent="-177662">
              <a:buFontTx/>
              <a:buChar char="•"/>
              <a:defRPr/>
            </a:pPr>
            <a:endParaRPr lang="de-CH" dirty="0" smtClean="0"/>
          </a:p>
          <a:p>
            <a:pPr marL="177662" indent="-177662">
              <a:buFontTx/>
              <a:buChar char="•"/>
              <a:defRPr/>
            </a:pPr>
            <a:r>
              <a:rPr lang="de-CH" dirty="0" smtClean="0"/>
              <a:t>Links befinden wir uns in einem Preismarkt ... Einem typischen Massenmarkt ... Gewöhnlich ein reifen Markt. Alles was zählt, sind Kosten. Auch mit der besten Qualität kann man nicht über ein gewisses Preisniveau hinausgehen.</a:t>
            </a:r>
          </a:p>
          <a:p>
            <a:pPr marL="177662" indent="-177662">
              <a:buFontTx/>
              <a:buChar char="•"/>
              <a:defRPr/>
            </a:pPr>
            <a:endParaRPr lang="de-CH" dirty="0" smtClean="0"/>
          </a:p>
          <a:p>
            <a:pPr marL="177662" indent="-177662">
              <a:buFontTx/>
              <a:buChar char="•"/>
              <a:defRPr/>
            </a:pPr>
            <a:r>
              <a:rPr lang="de-CH" dirty="0" smtClean="0"/>
              <a:t>Unser Konkurrent ist zwar nicht so gut, aber viel billiger und wir werden in den meisten Branchen schwer haben, dagegen anzugehen.</a:t>
            </a:r>
          </a:p>
          <a:p>
            <a:pPr marL="177662" indent="-177662">
              <a:buFontTx/>
              <a:buChar char="•"/>
              <a:defRPr/>
            </a:pPr>
            <a:endParaRPr lang="de-CH" dirty="0" smtClean="0"/>
          </a:p>
          <a:p>
            <a:pPr marL="177662" indent="-177662">
              <a:buFontTx/>
              <a:buChar char="•"/>
              <a:defRPr/>
            </a:pPr>
            <a:r>
              <a:rPr lang="de-CH" dirty="0" smtClean="0"/>
              <a:t>Rechts dagegen sind wir Qualitätsführer in einem Qualitätsmarkt. Mit Verbesserung von kundenspezifischen Anforderungen können wir den Preis sogar erhöhen. Hier kann man Geld verdienen. Das sind die Rolex, die ... </a:t>
            </a:r>
          </a:p>
          <a:p>
            <a:pPr marL="177662" indent="-177662">
              <a:buFontTx/>
              <a:buChar char="•"/>
              <a:defRPr/>
            </a:pPr>
            <a:endParaRPr lang="de-CH" dirty="0" smtClean="0"/>
          </a:p>
          <a:p>
            <a:pPr marL="177662" indent="-177662">
              <a:buFontTx/>
              <a:buChar char="•"/>
              <a:defRPr/>
            </a:pPr>
            <a:r>
              <a:rPr lang="de-CH" dirty="0" smtClean="0"/>
              <a:t>Hier ist die Firma ..., die Messgeräte für Radioaktivität herstellt ... Ob ein Atomkraftwerk gebaut oder abgebaut wird, diese Dinger werden gekauft, Preis ist nachrangig ... Und mit einem Marktanteil von ... Befinden sie sich in einer komfortablen Situation.</a:t>
            </a:r>
          </a:p>
          <a:p>
            <a:pPr marL="177662" indent="-177662">
              <a:buFontTx/>
              <a:buChar char="•"/>
              <a:defRPr/>
            </a:pPr>
            <a:endParaRPr lang="de-CH" dirty="0" smtClean="0"/>
          </a:p>
          <a:p>
            <a:pPr marL="177662" indent="-177662">
              <a:buFontTx/>
              <a:buChar char="•"/>
              <a:defRPr/>
            </a:pPr>
            <a:endParaRPr lang="de-CH" dirty="0" smtClean="0"/>
          </a:p>
          <a:p>
            <a:pPr marL="177662" indent="-177662">
              <a:buFontTx/>
              <a:buChar char="•"/>
              <a:defRPr/>
            </a:pPr>
            <a:r>
              <a:rPr lang="de-CH" dirty="0" smtClean="0"/>
              <a:t>Was machen wir mit dem da unten?</a:t>
            </a:r>
          </a:p>
          <a:p>
            <a:pPr marL="177662" indent="-177662">
              <a:buFontTx/>
              <a:buChar char="•"/>
              <a:defRPr/>
            </a:pPr>
            <a:endParaRPr lang="de-CH" dirty="0" smtClean="0"/>
          </a:p>
          <a:p>
            <a:pPr marL="177662" indent="-177662">
              <a:buFontTx/>
              <a:buChar char="•"/>
              <a:defRPr/>
            </a:pPr>
            <a:r>
              <a:rPr lang="de-CH" dirty="0" smtClean="0"/>
              <a:t>Kaufen ... </a:t>
            </a:r>
          </a:p>
          <a:p>
            <a:pPr marL="177662" indent="-177662">
              <a:buFontTx/>
              <a:buChar char="•"/>
              <a:defRPr/>
            </a:pPr>
            <a:r>
              <a:rPr lang="de-CH" dirty="0" smtClean="0"/>
              <a:t>__________________________</a:t>
            </a:r>
          </a:p>
          <a:p>
            <a:pPr marL="177662" indent="-177662">
              <a:buFontTx/>
              <a:buChar char="•"/>
              <a:defRPr/>
            </a:pPr>
            <a:endParaRPr lang="de-CH" dirty="0" smtClean="0"/>
          </a:p>
          <a:p>
            <a:pPr marL="177662" indent="-177662">
              <a:buFontTx/>
              <a:buChar char="•"/>
              <a:defRPr/>
            </a:pPr>
            <a:endParaRPr lang="de-CH" dirty="0" smtClean="0"/>
          </a:p>
          <a:p>
            <a:pPr>
              <a:defRPr/>
            </a:pPr>
            <a:endParaRPr lang="de-CH" dirty="0"/>
          </a:p>
        </p:txBody>
      </p:sp>
      <p:sp>
        <p:nvSpPr>
          <p:cNvPr id="32772" name="Foliennummernplatzhalter 3"/>
          <p:cNvSpPr>
            <a:spLocks noGrp="1"/>
          </p:cNvSpPr>
          <p:nvPr>
            <p:ph type="sldNum" sz="quarter" idx="5"/>
          </p:nvPr>
        </p:nvSpPr>
        <p:spPr bwMode="auto">
          <a:xfrm>
            <a:off x="3849689"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4752" tIns="47376" rIns="94752" bIns="47376"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69863" indent="-296101" eaLnBrk="0" hangingPunct="0">
              <a:defRPr>
                <a:solidFill>
                  <a:schemeClr val="tx1"/>
                </a:solidFill>
                <a:latin typeface="Arial" pitchFamily="34" charset="0"/>
                <a:cs typeface="Arial" pitchFamily="34" charset="0"/>
              </a:defRPr>
            </a:lvl2pPr>
            <a:lvl3pPr marL="1184406" indent="-236881" eaLnBrk="0" hangingPunct="0">
              <a:defRPr>
                <a:solidFill>
                  <a:schemeClr val="tx1"/>
                </a:solidFill>
                <a:latin typeface="Arial" pitchFamily="34" charset="0"/>
                <a:cs typeface="Arial" pitchFamily="34" charset="0"/>
              </a:defRPr>
            </a:lvl3pPr>
            <a:lvl4pPr marL="1658167" indent="-236881" eaLnBrk="0" hangingPunct="0">
              <a:defRPr>
                <a:solidFill>
                  <a:schemeClr val="tx1"/>
                </a:solidFill>
                <a:latin typeface="Arial" pitchFamily="34" charset="0"/>
                <a:cs typeface="Arial" pitchFamily="34" charset="0"/>
              </a:defRPr>
            </a:lvl4pPr>
            <a:lvl5pPr marL="2131930" indent="-236881" eaLnBrk="0" hangingPunct="0">
              <a:defRPr>
                <a:solidFill>
                  <a:schemeClr val="tx1"/>
                </a:solidFill>
                <a:latin typeface="Arial" pitchFamily="34" charset="0"/>
                <a:cs typeface="Arial" pitchFamily="34" charset="0"/>
              </a:defRPr>
            </a:lvl5pPr>
            <a:lvl6pPr marL="2605692" indent="-236881" eaLnBrk="0" fontAlgn="base" hangingPunct="0">
              <a:spcBef>
                <a:spcPct val="0"/>
              </a:spcBef>
              <a:spcAft>
                <a:spcPct val="0"/>
              </a:spcAft>
              <a:defRPr>
                <a:solidFill>
                  <a:schemeClr val="tx1"/>
                </a:solidFill>
                <a:latin typeface="Arial" pitchFamily="34" charset="0"/>
                <a:cs typeface="Arial" pitchFamily="34" charset="0"/>
              </a:defRPr>
            </a:lvl6pPr>
            <a:lvl7pPr marL="3079454" indent="-236881" eaLnBrk="0" fontAlgn="base" hangingPunct="0">
              <a:spcBef>
                <a:spcPct val="0"/>
              </a:spcBef>
              <a:spcAft>
                <a:spcPct val="0"/>
              </a:spcAft>
              <a:defRPr>
                <a:solidFill>
                  <a:schemeClr val="tx1"/>
                </a:solidFill>
                <a:latin typeface="Arial" pitchFamily="34" charset="0"/>
                <a:cs typeface="Arial" pitchFamily="34" charset="0"/>
              </a:defRPr>
            </a:lvl7pPr>
            <a:lvl8pPr marL="3553217" indent="-236881" eaLnBrk="0" fontAlgn="base" hangingPunct="0">
              <a:spcBef>
                <a:spcPct val="0"/>
              </a:spcBef>
              <a:spcAft>
                <a:spcPct val="0"/>
              </a:spcAft>
              <a:defRPr>
                <a:solidFill>
                  <a:schemeClr val="tx1"/>
                </a:solidFill>
                <a:latin typeface="Arial" pitchFamily="34" charset="0"/>
                <a:cs typeface="Arial" pitchFamily="34" charset="0"/>
              </a:defRPr>
            </a:lvl8pPr>
            <a:lvl9pPr marL="4026977" indent="-23688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A3D84D0-4A5B-49C2-8CDA-9B3556CF0205}" type="slidenum">
              <a:rPr lang="de-CH" smtClean="0"/>
              <a:pPr eaLnBrk="1" hangingPunct="1"/>
              <a:t>9</a:t>
            </a:fld>
            <a:endParaRPr lang="de-CH" smtClean="0"/>
          </a:p>
        </p:txBody>
      </p:sp>
      <p:sp>
        <p:nvSpPr>
          <p:cNvPr id="32773" name="Datumsplatzhalter 1"/>
          <p:cNvSpPr>
            <a:spLocks noGrp="1"/>
          </p:cNvSpPr>
          <p:nvPr>
            <p:ph type="dt" sz="quarter" idx="1"/>
          </p:nvPr>
        </p:nvSpPr>
        <p:spPr bwMode="auto">
          <a:xfrm>
            <a:off x="3849689" y="1"/>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4752" tIns="47376" rIns="94752" bIns="47376"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69863" indent="-296101" eaLnBrk="0" hangingPunct="0">
              <a:defRPr>
                <a:solidFill>
                  <a:schemeClr val="tx1"/>
                </a:solidFill>
                <a:latin typeface="Arial" pitchFamily="34" charset="0"/>
                <a:cs typeface="Arial" pitchFamily="34" charset="0"/>
              </a:defRPr>
            </a:lvl2pPr>
            <a:lvl3pPr marL="1184406" indent="-236881" eaLnBrk="0" hangingPunct="0">
              <a:defRPr>
                <a:solidFill>
                  <a:schemeClr val="tx1"/>
                </a:solidFill>
                <a:latin typeface="Arial" pitchFamily="34" charset="0"/>
                <a:cs typeface="Arial" pitchFamily="34" charset="0"/>
              </a:defRPr>
            </a:lvl3pPr>
            <a:lvl4pPr marL="1658167" indent="-236881" eaLnBrk="0" hangingPunct="0">
              <a:defRPr>
                <a:solidFill>
                  <a:schemeClr val="tx1"/>
                </a:solidFill>
                <a:latin typeface="Arial" pitchFamily="34" charset="0"/>
                <a:cs typeface="Arial" pitchFamily="34" charset="0"/>
              </a:defRPr>
            </a:lvl4pPr>
            <a:lvl5pPr marL="2131930" indent="-236881" eaLnBrk="0" hangingPunct="0">
              <a:defRPr>
                <a:solidFill>
                  <a:schemeClr val="tx1"/>
                </a:solidFill>
                <a:latin typeface="Arial" pitchFamily="34" charset="0"/>
                <a:cs typeface="Arial" pitchFamily="34" charset="0"/>
              </a:defRPr>
            </a:lvl5pPr>
            <a:lvl6pPr marL="2605692" indent="-236881" eaLnBrk="0" fontAlgn="base" hangingPunct="0">
              <a:spcBef>
                <a:spcPct val="0"/>
              </a:spcBef>
              <a:spcAft>
                <a:spcPct val="0"/>
              </a:spcAft>
              <a:defRPr>
                <a:solidFill>
                  <a:schemeClr val="tx1"/>
                </a:solidFill>
                <a:latin typeface="Arial" pitchFamily="34" charset="0"/>
                <a:cs typeface="Arial" pitchFamily="34" charset="0"/>
              </a:defRPr>
            </a:lvl6pPr>
            <a:lvl7pPr marL="3079454" indent="-236881" eaLnBrk="0" fontAlgn="base" hangingPunct="0">
              <a:spcBef>
                <a:spcPct val="0"/>
              </a:spcBef>
              <a:spcAft>
                <a:spcPct val="0"/>
              </a:spcAft>
              <a:defRPr>
                <a:solidFill>
                  <a:schemeClr val="tx1"/>
                </a:solidFill>
                <a:latin typeface="Arial" pitchFamily="34" charset="0"/>
                <a:cs typeface="Arial" pitchFamily="34" charset="0"/>
              </a:defRPr>
            </a:lvl7pPr>
            <a:lvl8pPr marL="3553217" indent="-236881" eaLnBrk="0" fontAlgn="base" hangingPunct="0">
              <a:spcBef>
                <a:spcPct val="0"/>
              </a:spcBef>
              <a:spcAft>
                <a:spcPct val="0"/>
              </a:spcAft>
              <a:defRPr>
                <a:solidFill>
                  <a:schemeClr val="tx1"/>
                </a:solidFill>
                <a:latin typeface="Arial" pitchFamily="34" charset="0"/>
                <a:cs typeface="Arial" pitchFamily="34" charset="0"/>
              </a:defRPr>
            </a:lvl8pPr>
            <a:lvl9pPr marL="4026977" indent="-23688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DEB1618-DF19-4519-9A5E-C33232B16FAC}" type="datetime1">
              <a:rPr lang="de-CH" smtClean="0"/>
              <a:pPr eaLnBrk="1" hangingPunct="1"/>
              <a:t>12.02.2014</a:t>
            </a:fld>
            <a:endParaRPr lang="de-CH"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3852016" y="0"/>
            <a:ext cx="2945659" cy="49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8615" tIns="44307" rIns="88615" bIns="44307" anchor="ctr"/>
          <a:lstStyle/>
          <a:p>
            <a:endParaRPr lang="de-DE"/>
          </a:p>
        </p:txBody>
      </p:sp>
      <p:sp>
        <p:nvSpPr>
          <p:cNvPr id="27651" name="Rectangle 3"/>
          <p:cNvSpPr>
            <a:spLocks noChangeArrowheads="1"/>
          </p:cNvSpPr>
          <p:nvPr/>
        </p:nvSpPr>
        <p:spPr bwMode="auto">
          <a:xfrm>
            <a:off x="3852016" y="9431814"/>
            <a:ext cx="2945659" cy="49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6547" tIns="42514" rIns="86547" bIns="42514" anchor="b"/>
          <a:lstStyle/>
          <a:p>
            <a:pPr algn="r" defTabSz="876300" eaLnBrk="0" hangingPunct="0">
              <a:spcBef>
                <a:spcPct val="0"/>
              </a:spcBef>
            </a:pPr>
            <a:r>
              <a:rPr lang="de-CH" sz="1100">
                <a:latin typeface="Times" pitchFamily="18" charset="0"/>
              </a:rPr>
              <a:t>9</a:t>
            </a:r>
          </a:p>
        </p:txBody>
      </p:sp>
      <p:sp>
        <p:nvSpPr>
          <p:cNvPr id="27652" name="Rectangle 4"/>
          <p:cNvSpPr>
            <a:spLocks noChangeArrowheads="1"/>
          </p:cNvSpPr>
          <p:nvPr/>
        </p:nvSpPr>
        <p:spPr bwMode="auto">
          <a:xfrm>
            <a:off x="0" y="9431814"/>
            <a:ext cx="2945659" cy="49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8615" tIns="44307" rIns="88615" bIns="44307" anchor="ctr"/>
          <a:lstStyle/>
          <a:p>
            <a:endParaRPr lang="de-DE"/>
          </a:p>
        </p:txBody>
      </p:sp>
      <p:sp>
        <p:nvSpPr>
          <p:cNvPr id="27653" name="Rectangle 5"/>
          <p:cNvSpPr>
            <a:spLocks noChangeArrowheads="1"/>
          </p:cNvSpPr>
          <p:nvPr/>
        </p:nvSpPr>
        <p:spPr bwMode="auto">
          <a:xfrm>
            <a:off x="0" y="0"/>
            <a:ext cx="2945659" cy="49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8615" tIns="44307" rIns="88615" bIns="44307" anchor="ctr"/>
          <a:lstStyle/>
          <a:p>
            <a:endParaRPr lang="de-DE"/>
          </a:p>
        </p:txBody>
      </p:sp>
      <p:sp>
        <p:nvSpPr>
          <p:cNvPr id="27654" name="Rectangle 6"/>
          <p:cNvSpPr>
            <a:spLocks noGrp="1" noRot="1" noChangeAspect="1" noChangeArrowheads="1" noTextEdit="1"/>
          </p:cNvSpPr>
          <p:nvPr>
            <p:ph type="sldImg"/>
          </p:nvPr>
        </p:nvSpPr>
        <p:spPr>
          <a:xfrm>
            <a:off x="720725" y="752475"/>
            <a:ext cx="5357813" cy="3709988"/>
          </a:xfrm>
          <a:ln cap="flat"/>
        </p:spPr>
      </p:sp>
      <p:sp>
        <p:nvSpPr>
          <p:cNvPr id="27655" name="Rectangle 7"/>
          <p:cNvSpPr>
            <a:spLocks noGrp="1" noChangeArrowheads="1"/>
          </p:cNvSpPr>
          <p:nvPr>
            <p:ph type="body" idx="1"/>
          </p:nvPr>
        </p:nvSpPr>
        <p:spPr>
          <a:xfrm>
            <a:off x="907931" y="4717632"/>
            <a:ext cx="5060491" cy="4464254"/>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547" tIns="42514" rIns="86547" bIns="42514"/>
          <a:lstStyle/>
          <a:p>
            <a:pPr eaLnBrk="1" hangingPunct="1"/>
            <a:endParaRPr lang="de-DE"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21922" name="Rectangle 2"/>
          <p:cNvSpPr>
            <a:spLocks noGrp="1" noChangeArrowheads="1"/>
          </p:cNvSpPr>
          <p:nvPr>
            <p:ph type="subTitle" idx="1"/>
          </p:nvPr>
        </p:nvSpPr>
        <p:spPr>
          <a:xfrm>
            <a:off x="309563" y="2022475"/>
            <a:ext cx="4244975" cy="387798"/>
          </a:xfrm>
          <a:ln w="12700"/>
        </p:spPr>
        <p:txBody>
          <a:bodyPr/>
          <a:lstStyle>
            <a:lvl1pPr marL="0" indent="0">
              <a:defRPr/>
            </a:lvl1pPr>
          </a:lstStyle>
          <a:p>
            <a:r>
              <a:rPr lang="de-DE" smtClean="0"/>
              <a:t>Formatvorlage des Untertitelmasters durch Klicken bearbeiten</a:t>
            </a:r>
            <a:endParaRPr lang="de-CH" dirty="0"/>
          </a:p>
        </p:txBody>
      </p:sp>
      <p:sp>
        <p:nvSpPr>
          <p:cNvPr id="721924" name="Rectangle 4"/>
          <p:cNvSpPr>
            <a:spLocks noGrp="1" noChangeArrowheads="1"/>
          </p:cNvSpPr>
          <p:nvPr>
            <p:ph type="ctrTitle"/>
          </p:nvPr>
        </p:nvSpPr>
        <p:spPr>
          <a:xfrm>
            <a:off x="309563" y="1357313"/>
            <a:ext cx="4244975" cy="482600"/>
          </a:xfrm>
        </p:spPr>
        <p:txBody>
          <a:bodyPr>
            <a:spAutoFit/>
          </a:bodyPr>
          <a:lstStyle>
            <a:lvl1pPr>
              <a:defRPr/>
            </a:lvl1pPr>
          </a:lstStyle>
          <a:p>
            <a:r>
              <a:rPr lang="de-DE" smtClean="0"/>
              <a:t>Titelmasterformat durch Klicken bearbeiten</a:t>
            </a:r>
            <a:endParaRPr lang="de-CH" dirty="0"/>
          </a:p>
        </p:txBody>
      </p:sp>
      <p:pic>
        <p:nvPicPr>
          <p:cNvPr id="8" name="Grafik 7" descr="Logo_de.JPG"/>
          <p:cNvPicPr>
            <a:picLocks noChangeAspect="1"/>
          </p:cNvPicPr>
          <p:nvPr userDrawn="1"/>
        </p:nvPicPr>
        <p:blipFill>
          <a:blip r:embed="rId2" cstate="print"/>
          <a:srcRect/>
          <a:stretch>
            <a:fillRect/>
          </a:stretch>
        </p:blipFill>
        <p:spPr bwMode="auto">
          <a:xfrm>
            <a:off x="8321675" y="1357313"/>
            <a:ext cx="1282700" cy="1282700"/>
          </a:xfrm>
          <a:prstGeom prst="rect">
            <a:avLst/>
          </a:prstGeom>
          <a:noFill/>
          <a:ln w="9525">
            <a:noFill/>
            <a:miter lim="800000"/>
            <a:headEnd/>
            <a:tailEnd/>
          </a:ln>
        </p:spPr>
      </p:pic>
      <p:pic>
        <p:nvPicPr>
          <p:cNvPr id="5" name="Bild 10" descr="Footer_ohneText.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490998"/>
            <a:ext cx="9906000" cy="367002"/>
          </a:xfrm>
          <a:prstGeom prst="rect">
            <a:avLst/>
          </a:prstGeom>
        </p:spPr>
      </p:pic>
      <p:sp>
        <p:nvSpPr>
          <p:cNvPr id="6" name="Textfeld 5"/>
          <p:cNvSpPr txBox="1"/>
          <p:nvPr userDrawn="1"/>
        </p:nvSpPr>
        <p:spPr>
          <a:xfrm>
            <a:off x="464855" y="6597339"/>
            <a:ext cx="2286967" cy="215444"/>
          </a:xfrm>
          <a:prstGeom prst="rect">
            <a:avLst/>
          </a:prstGeom>
          <a:noFill/>
        </p:spPr>
        <p:txBody>
          <a:bodyPr wrap="square" rtlCol="0">
            <a:spAutoFit/>
          </a:bodyPr>
          <a:lstStyle/>
          <a:p>
            <a:r>
              <a:rPr lang="de-DE" sz="800" b="0" baseline="0" dirty="0" smtClean="0">
                <a:solidFill>
                  <a:srgbClr val="2D306F"/>
                </a:solidFill>
                <a:latin typeface="Arial"/>
                <a:cs typeface="Arial"/>
              </a:rPr>
              <a:t> </a:t>
            </a:r>
            <a:r>
              <a:rPr lang="de-DE" sz="800" b="0" dirty="0" smtClean="0">
                <a:solidFill>
                  <a:srgbClr val="2D306F"/>
                </a:solidFill>
                <a:latin typeface="Arial"/>
                <a:cs typeface="Arial"/>
              </a:rPr>
              <a:t> www.furger-partner.ch</a:t>
            </a:r>
            <a:endParaRPr lang="de-DE" sz="800" b="0" dirty="0">
              <a:solidFill>
                <a:srgbClr val="2D306F"/>
              </a:solidFill>
              <a:latin typeface="Arial"/>
              <a:cs typeface="Aria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elfolie">
    <p:spTree>
      <p:nvGrpSpPr>
        <p:cNvPr id="1" name=""/>
        <p:cNvGrpSpPr/>
        <p:nvPr/>
      </p:nvGrpSpPr>
      <p:grpSpPr>
        <a:xfrm>
          <a:off x="0" y="0"/>
          <a:ext cx="0" cy="0"/>
          <a:chOff x="0" y="0"/>
          <a:chExt cx="0" cy="0"/>
        </a:xfrm>
      </p:grpSpPr>
      <p:pic>
        <p:nvPicPr>
          <p:cNvPr id="8" name="Grafik 7" descr="Logo_de.JPG"/>
          <p:cNvPicPr>
            <a:picLocks noChangeAspect="1"/>
          </p:cNvPicPr>
          <p:nvPr userDrawn="1"/>
        </p:nvPicPr>
        <p:blipFill>
          <a:blip r:embed="rId2" cstate="print"/>
          <a:srcRect/>
          <a:stretch>
            <a:fillRect/>
          </a:stretch>
        </p:blipFill>
        <p:spPr bwMode="auto">
          <a:xfrm>
            <a:off x="8321675" y="1357313"/>
            <a:ext cx="1282700" cy="1282700"/>
          </a:xfrm>
          <a:prstGeom prst="rect">
            <a:avLst/>
          </a:prstGeom>
          <a:noFill/>
          <a:ln w="9525">
            <a:noFill/>
            <a:miter lim="800000"/>
            <a:headEnd/>
            <a:tailEnd/>
          </a:ln>
        </p:spPr>
      </p:pic>
      <p:pic>
        <p:nvPicPr>
          <p:cNvPr id="3" name="Bild 10" descr="Footer_ohneText.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490998"/>
            <a:ext cx="9906000" cy="367002"/>
          </a:xfrm>
          <a:prstGeom prst="rect">
            <a:avLst/>
          </a:prstGeom>
        </p:spPr>
      </p:pic>
      <p:sp>
        <p:nvSpPr>
          <p:cNvPr id="4" name="Textfeld 3"/>
          <p:cNvSpPr txBox="1"/>
          <p:nvPr userDrawn="1"/>
        </p:nvSpPr>
        <p:spPr>
          <a:xfrm>
            <a:off x="464855" y="6597339"/>
            <a:ext cx="2286967" cy="215444"/>
          </a:xfrm>
          <a:prstGeom prst="rect">
            <a:avLst/>
          </a:prstGeom>
          <a:noFill/>
        </p:spPr>
        <p:txBody>
          <a:bodyPr wrap="square" rtlCol="0">
            <a:spAutoFit/>
          </a:bodyPr>
          <a:lstStyle/>
          <a:p>
            <a:r>
              <a:rPr lang="de-DE" sz="800" b="0" baseline="0" dirty="0" smtClean="0">
                <a:solidFill>
                  <a:srgbClr val="2D306F"/>
                </a:solidFill>
                <a:latin typeface="Arial"/>
                <a:cs typeface="Arial"/>
              </a:rPr>
              <a:t> </a:t>
            </a:r>
            <a:r>
              <a:rPr lang="de-DE" sz="800" b="0" dirty="0" smtClean="0">
                <a:solidFill>
                  <a:srgbClr val="2D306F"/>
                </a:solidFill>
                <a:latin typeface="Arial"/>
                <a:cs typeface="Arial"/>
              </a:rPr>
              <a:t> www.furger-partner.ch</a:t>
            </a:r>
            <a:endParaRPr lang="de-DE" sz="800" b="0" dirty="0">
              <a:solidFill>
                <a:srgbClr val="2D306F"/>
              </a:solidFill>
              <a:latin typeface="Arial"/>
              <a:cs typeface="Arial"/>
            </a:endParaRPr>
          </a:p>
        </p:txBody>
      </p:sp>
      <p:sp>
        <p:nvSpPr>
          <p:cNvPr id="5" name="Textfeld 4"/>
          <p:cNvSpPr txBox="1"/>
          <p:nvPr userDrawn="1"/>
        </p:nvSpPr>
        <p:spPr>
          <a:xfrm>
            <a:off x="215650" y="6597339"/>
            <a:ext cx="426833" cy="215444"/>
          </a:xfrm>
          <a:prstGeom prst="rect">
            <a:avLst/>
          </a:prstGeom>
          <a:noFill/>
        </p:spPr>
        <p:txBody>
          <a:bodyPr wrap="square" rtlCol="0">
            <a:spAutoFit/>
          </a:bodyPr>
          <a:lstStyle/>
          <a:p>
            <a:fld id="{9E8B2460-B35E-4AA5-A1EB-C4C0874177B6}" type="slidenum">
              <a:rPr lang="de-DE" sz="800" b="0" smtClean="0">
                <a:solidFill>
                  <a:srgbClr val="2D306F"/>
                </a:solidFill>
                <a:latin typeface="Arial"/>
                <a:cs typeface="Arial"/>
              </a:rPr>
              <a:t>‹Nr.›</a:t>
            </a:fld>
            <a:endParaRPr lang="de-DE" sz="800" b="0" dirty="0">
              <a:solidFill>
                <a:srgbClr val="2D306F"/>
              </a:solidFill>
              <a:latin typeface="Arial"/>
              <a:cs typeface="Arial"/>
            </a:endParaRPr>
          </a:p>
        </p:txBody>
      </p:sp>
    </p:spTree>
    <p:extLst>
      <p:ext uri="{BB962C8B-B14F-4D97-AF65-F5344CB8AC3E}">
        <p14:creationId xmlns:p14="http://schemas.microsoft.com/office/powerpoint/2010/main" val="37592036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Tree>
    <p:extLst>
      <p:ext uri="{BB962C8B-B14F-4D97-AF65-F5344CB8AC3E}">
        <p14:creationId xmlns:p14="http://schemas.microsoft.com/office/powerpoint/2010/main" val="3632391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574675"/>
            <a:ext cx="9288463" cy="503238"/>
          </a:xfrm>
        </p:spPr>
        <p:txBody>
          <a:bodyPr/>
          <a:lstStyle/>
          <a:p>
            <a:r>
              <a:rPr lang="en-US" smtClean="0"/>
              <a:t>Click to edit Master title style</a:t>
            </a:r>
            <a:endParaRPr lang="de-CH"/>
          </a:p>
        </p:txBody>
      </p:sp>
      <p:sp>
        <p:nvSpPr>
          <p:cNvPr id="3" name="Chart Placeholder 2"/>
          <p:cNvSpPr>
            <a:spLocks noGrp="1"/>
          </p:cNvSpPr>
          <p:nvPr>
            <p:ph type="chart" sz="half" idx="1"/>
          </p:nvPr>
        </p:nvSpPr>
        <p:spPr>
          <a:xfrm>
            <a:off x="309563" y="1416050"/>
            <a:ext cx="4565650" cy="1195388"/>
          </a:xfrm>
        </p:spPr>
        <p:txBody>
          <a:bodyPr/>
          <a:lstStyle/>
          <a:p>
            <a:pPr lvl="0"/>
            <a:endParaRPr lang="de-CH" noProof="0" smtClean="0"/>
          </a:p>
        </p:txBody>
      </p:sp>
      <p:sp>
        <p:nvSpPr>
          <p:cNvPr id="4" name="Text Placeholder 3"/>
          <p:cNvSpPr>
            <a:spLocks noGrp="1"/>
          </p:cNvSpPr>
          <p:nvPr>
            <p:ph type="body" sz="half" idx="2"/>
          </p:nvPr>
        </p:nvSpPr>
        <p:spPr>
          <a:xfrm>
            <a:off x="5027613" y="1416050"/>
            <a:ext cx="4565650" cy="1195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CH"/>
          </a:p>
        </p:txBody>
      </p:sp>
      <p:sp>
        <p:nvSpPr>
          <p:cNvPr id="5" name="Rectangle 8"/>
          <p:cNvSpPr>
            <a:spLocks noGrp="1" noChangeArrowheads="1"/>
          </p:cNvSpPr>
          <p:nvPr>
            <p:ph type="dt" sz="half" idx="10"/>
          </p:nvPr>
        </p:nvSpPr>
        <p:spPr>
          <a:xfrm>
            <a:off x="8797925" y="88900"/>
            <a:ext cx="806450" cy="136525"/>
          </a:xfrm>
          <a:prstGeom prst="rect">
            <a:avLst/>
          </a:prstGeom>
        </p:spPr>
        <p:txBody>
          <a:bodyPr/>
          <a:lstStyle>
            <a:lvl1pPr>
              <a:defRPr/>
            </a:lvl1pPr>
          </a:lstStyle>
          <a:p>
            <a:pPr>
              <a:defRPr/>
            </a:pPr>
            <a:endParaRPr lang="de-DE"/>
          </a:p>
        </p:txBody>
      </p:sp>
      <p:sp>
        <p:nvSpPr>
          <p:cNvPr id="6" name="Rectangle 10"/>
          <p:cNvSpPr>
            <a:spLocks noGrp="1" noChangeArrowheads="1"/>
          </p:cNvSpPr>
          <p:nvPr>
            <p:ph type="ftr" sz="quarter" idx="11"/>
          </p:nvPr>
        </p:nvSpPr>
        <p:spPr>
          <a:xfrm>
            <a:off x="947738" y="6769100"/>
            <a:ext cx="282575" cy="76200"/>
          </a:xfrm>
          <a:prstGeom prst="rect">
            <a:avLst/>
          </a:prstGeom>
        </p:spPr>
        <p:txBody>
          <a:bodyPr/>
          <a:lstStyle>
            <a:lvl1pPr>
              <a:defRPr/>
            </a:lvl1pPr>
          </a:lstStyle>
          <a:p>
            <a:pPr>
              <a:defRPr/>
            </a:pPr>
            <a:r>
              <a:rPr lang="de-CH"/>
              <a:t>0000_000_000_AAA_Datum</a:t>
            </a:r>
          </a:p>
        </p:txBody>
      </p:sp>
    </p:spTree>
    <p:extLst>
      <p:ext uri="{BB962C8B-B14F-4D97-AF65-F5344CB8AC3E}">
        <p14:creationId xmlns:p14="http://schemas.microsoft.com/office/powerpoint/2010/main" val="186595734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45334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Bild 10" descr="Footer_ohneText.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490998"/>
            <a:ext cx="9906000" cy="367002"/>
          </a:xfrm>
          <a:prstGeom prst="rect">
            <a:avLst/>
          </a:prstGeom>
        </p:spPr>
      </p:pic>
      <p:sp>
        <p:nvSpPr>
          <p:cNvPr id="10" name="Textfeld 9"/>
          <p:cNvSpPr txBox="1"/>
          <p:nvPr/>
        </p:nvSpPr>
        <p:spPr>
          <a:xfrm>
            <a:off x="215650" y="6597339"/>
            <a:ext cx="426833" cy="215444"/>
          </a:xfrm>
          <a:prstGeom prst="rect">
            <a:avLst/>
          </a:prstGeom>
          <a:noFill/>
        </p:spPr>
        <p:txBody>
          <a:bodyPr wrap="square" rtlCol="0">
            <a:spAutoFit/>
          </a:bodyPr>
          <a:lstStyle/>
          <a:p>
            <a:fld id="{9E8B2460-B35E-4AA5-A1EB-C4C0874177B6}" type="slidenum">
              <a:rPr lang="de-DE" sz="800" b="0" smtClean="0">
                <a:solidFill>
                  <a:srgbClr val="2D306F"/>
                </a:solidFill>
                <a:latin typeface="Arial"/>
                <a:cs typeface="Arial"/>
              </a:rPr>
              <a:t>‹Nr.›</a:t>
            </a:fld>
            <a:endParaRPr lang="de-DE" sz="800" b="0" dirty="0">
              <a:solidFill>
                <a:srgbClr val="2D306F"/>
              </a:solidFill>
              <a:latin typeface="Arial"/>
              <a:cs typeface="Arial"/>
            </a:endParaRPr>
          </a:p>
        </p:txBody>
      </p:sp>
      <p:sp>
        <p:nvSpPr>
          <p:cNvPr id="11" name="Textfeld 10"/>
          <p:cNvSpPr txBox="1"/>
          <p:nvPr/>
        </p:nvSpPr>
        <p:spPr>
          <a:xfrm>
            <a:off x="464855" y="6597339"/>
            <a:ext cx="2286967" cy="215444"/>
          </a:xfrm>
          <a:prstGeom prst="rect">
            <a:avLst/>
          </a:prstGeom>
          <a:noFill/>
        </p:spPr>
        <p:txBody>
          <a:bodyPr wrap="square" rtlCol="0">
            <a:spAutoFit/>
          </a:bodyPr>
          <a:lstStyle/>
          <a:p>
            <a:r>
              <a:rPr lang="de-DE" sz="800" b="0" baseline="0" dirty="0" smtClean="0">
                <a:solidFill>
                  <a:srgbClr val="2D306F"/>
                </a:solidFill>
                <a:latin typeface="Arial"/>
                <a:cs typeface="Arial"/>
              </a:rPr>
              <a:t> </a:t>
            </a:r>
            <a:r>
              <a:rPr lang="de-DE" sz="800" b="0" dirty="0" smtClean="0">
                <a:solidFill>
                  <a:srgbClr val="2D306F"/>
                </a:solidFill>
                <a:latin typeface="Arial"/>
                <a:cs typeface="Arial"/>
              </a:rPr>
              <a:t> www.furger-partner.ch</a:t>
            </a:r>
            <a:endParaRPr lang="de-DE" sz="800" b="0" dirty="0">
              <a:solidFill>
                <a:srgbClr val="2D306F"/>
              </a:solidFill>
              <a:latin typeface="Arial"/>
              <a:cs typeface="Arial"/>
            </a:endParaRPr>
          </a:p>
        </p:txBody>
      </p:sp>
      <p:sp>
        <p:nvSpPr>
          <p:cNvPr id="1026" name="Rectangle 2"/>
          <p:cNvSpPr>
            <a:spLocks noGrp="1" noChangeArrowheads="1"/>
          </p:cNvSpPr>
          <p:nvPr>
            <p:ph type="body" idx="1"/>
          </p:nvPr>
        </p:nvSpPr>
        <p:spPr bwMode="auto">
          <a:xfrm>
            <a:off x="309563" y="1416050"/>
            <a:ext cx="9283700" cy="1195388"/>
          </a:xfrm>
          <a:prstGeom prst="rect">
            <a:avLst/>
          </a:prstGeom>
          <a:noFill/>
          <a:ln w="9525" algn="ctr">
            <a:noFill/>
            <a:miter lim="800000"/>
            <a:headEnd/>
            <a:tailEnd/>
          </a:ln>
        </p:spPr>
        <p:txBody>
          <a:bodyPr vert="horz" wrap="square" lIns="0" tIns="0" rIns="0" bIns="0" numCol="1" anchor="t" anchorCtr="0" compatLnSpc="1">
            <a:prstTxWarp prst="textNoShape">
              <a:avLst/>
            </a:prstTxWarp>
            <a:spAutoFit/>
          </a:bodyPr>
          <a:lstStyle/>
          <a:p>
            <a:pPr lvl="0"/>
            <a:r>
              <a:rPr lang="de-CH" smtClean="0"/>
              <a:t>Überschrift</a:t>
            </a:r>
          </a:p>
          <a:p>
            <a:pPr lvl="1"/>
            <a:r>
              <a:rPr lang="de-CH" smtClean="0"/>
              <a:t>Erste Bulletebene</a:t>
            </a:r>
          </a:p>
          <a:p>
            <a:pPr lvl="2"/>
            <a:r>
              <a:rPr lang="de-CH" smtClean="0"/>
              <a:t>Erste Unterebene</a:t>
            </a:r>
          </a:p>
          <a:p>
            <a:pPr lvl="3"/>
            <a:r>
              <a:rPr lang="de-CH" smtClean="0"/>
              <a:t>Zweite Buleltebene</a:t>
            </a:r>
          </a:p>
          <a:p>
            <a:pPr lvl="4"/>
            <a:r>
              <a:rPr lang="de-CH" smtClean="0"/>
              <a:t>Zweite Unterebene</a:t>
            </a:r>
          </a:p>
        </p:txBody>
      </p:sp>
      <p:sp>
        <p:nvSpPr>
          <p:cNvPr id="1027" name="Rectangle 4"/>
          <p:cNvSpPr>
            <a:spLocks noGrp="1" noChangeArrowheads="1"/>
          </p:cNvSpPr>
          <p:nvPr>
            <p:ph type="title"/>
          </p:nvPr>
        </p:nvSpPr>
        <p:spPr bwMode="auto">
          <a:xfrm>
            <a:off x="304800" y="574675"/>
            <a:ext cx="9288463" cy="503238"/>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de-CH" dirty="0" smtClean="0"/>
              <a:t>Kapiteltitel</a:t>
            </a:r>
          </a:p>
        </p:txBody>
      </p:sp>
    </p:spTree>
  </p:cSld>
  <p:clrMap bg1="lt1" tx1="dk1" bg2="lt2" tx2="dk2" accent1="accent1" accent2="accent2" accent3="accent3" accent4="accent4" accent5="accent5" accent6="accent6" hlink="hlink" folHlink="folHlink"/>
  <p:sldLayoutIdLst>
    <p:sldLayoutId id="2147483727" r:id="rId1"/>
    <p:sldLayoutId id="2147483729" r:id="rId2"/>
    <p:sldLayoutId id="2147483718" r:id="rId3"/>
    <p:sldLayoutId id="2147483730" r:id="rId4"/>
    <p:sldLayoutId id="2147483731" r:id="rId5"/>
    <p:sldLayoutId id="2147483732" r:id="rId6"/>
  </p:sldLayoutIdLst>
  <p:timing>
    <p:tnLst>
      <p:par>
        <p:cTn id="1" dur="indefinite" restart="never" nodeType="tmRoot"/>
      </p:par>
    </p:tnLst>
  </p:timing>
  <p:hf sldNum="0" hdr="0" dt="0"/>
  <p:txStyles>
    <p:titleStyle>
      <a:lvl1pPr algn="l" defTabSz="957263" rtl="0" eaLnBrk="1" fontAlgn="base" hangingPunct="1">
        <a:lnSpc>
          <a:spcPct val="88000"/>
        </a:lnSpc>
        <a:spcBef>
          <a:spcPct val="0"/>
        </a:spcBef>
        <a:spcAft>
          <a:spcPct val="50000"/>
        </a:spcAft>
        <a:defRPr sz="2800" b="1">
          <a:solidFill>
            <a:schemeClr val="accent1"/>
          </a:solidFill>
          <a:latin typeface="+mj-lt"/>
          <a:ea typeface="+mj-ea"/>
          <a:cs typeface="+mj-cs"/>
        </a:defRPr>
      </a:lvl1pPr>
      <a:lvl2pPr algn="l" defTabSz="957263" rtl="0" eaLnBrk="1" fontAlgn="base" hangingPunct="1">
        <a:lnSpc>
          <a:spcPct val="88000"/>
        </a:lnSpc>
        <a:spcBef>
          <a:spcPct val="0"/>
        </a:spcBef>
        <a:spcAft>
          <a:spcPct val="50000"/>
        </a:spcAft>
        <a:defRPr b="1">
          <a:solidFill>
            <a:schemeClr val="accent1"/>
          </a:solidFill>
          <a:latin typeface="Arial" charset="0"/>
        </a:defRPr>
      </a:lvl2pPr>
      <a:lvl3pPr algn="l" defTabSz="957263" rtl="0" eaLnBrk="1" fontAlgn="base" hangingPunct="1">
        <a:lnSpc>
          <a:spcPct val="88000"/>
        </a:lnSpc>
        <a:spcBef>
          <a:spcPct val="0"/>
        </a:spcBef>
        <a:spcAft>
          <a:spcPct val="50000"/>
        </a:spcAft>
        <a:defRPr b="1">
          <a:solidFill>
            <a:schemeClr val="accent1"/>
          </a:solidFill>
          <a:latin typeface="Arial" charset="0"/>
        </a:defRPr>
      </a:lvl3pPr>
      <a:lvl4pPr algn="l" defTabSz="957263" rtl="0" eaLnBrk="1" fontAlgn="base" hangingPunct="1">
        <a:lnSpc>
          <a:spcPct val="88000"/>
        </a:lnSpc>
        <a:spcBef>
          <a:spcPct val="0"/>
        </a:spcBef>
        <a:spcAft>
          <a:spcPct val="50000"/>
        </a:spcAft>
        <a:defRPr b="1">
          <a:solidFill>
            <a:schemeClr val="accent1"/>
          </a:solidFill>
          <a:latin typeface="Arial" charset="0"/>
        </a:defRPr>
      </a:lvl4pPr>
      <a:lvl5pPr algn="l" defTabSz="957263" rtl="0" eaLnBrk="1" fontAlgn="base" hangingPunct="1">
        <a:lnSpc>
          <a:spcPct val="88000"/>
        </a:lnSpc>
        <a:spcBef>
          <a:spcPct val="0"/>
        </a:spcBef>
        <a:spcAft>
          <a:spcPct val="50000"/>
        </a:spcAft>
        <a:defRPr b="1">
          <a:solidFill>
            <a:schemeClr val="accent1"/>
          </a:solidFill>
          <a:latin typeface="Arial" charset="0"/>
        </a:defRPr>
      </a:lvl5pPr>
      <a:lvl6pPr marL="457200" algn="l" defTabSz="957263" rtl="0" eaLnBrk="1" fontAlgn="base" hangingPunct="1">
        <a:lnSpc>
          <a:spcPct val="88000"/>
        </a:lnSpc>
        <a:spcBef>
          <a:spcPct val="0"/>
        </a:spcBef>
        <a:spcAft>
          <a:spcPct val="50000"/>
        </a:spcAft>
        <a:defRPr b="1">
          <a:solidFill>
            <a:schemeClr val="accent1"/>
          </a:solidFill>
          <a:latin typeface="Arial" charset="0"/>
        </a:defRPr>
      </a:lvl6pPr>
      <a:lvl7pPr marL="914400" algn="l" defTabSz="957263" rtl="0" eaLnBrk="1" fontAlgn="base" hangingPunct="1">
        <a:lnSpc>
          <a:spcPct val="88000"/>
        </a:lnSpc>
        <a:spcBef>
          <a:spcPct val="0"/>
        </a:spcBef>
        <a:spcAft>
          <a:spcPct val="50000"/>
        </a:spcAft>
        <a:defRPr b="1">
          <a:solidFill>
            <a:schemeClr val="accent1"/>
          </a:solidFill>
          <a:latin typeface="Arial" charset="0"/>
        </a:defRPr>
      </a:lvl7pPr>
      <a:lvl8pPr marL="1371600" algn="l" defTabSz="957263" rtl="0" eaLnBrk="1" fontAlgn="base" hangingPunct="1">
        <a:lnSpc>
          <a:spcPct val="88000"/>
        </a:lnSpc>
        <a:spcBef>
          <a:spcPct val="0"/>
        </a:spcBef>
        <a:spcAft>
          <a:spcPct val="50000"/>
        </a:spcAft>
        <a:defRPr b="1">
          <a:solidFill>
            <a:schemeClr val="accent1"/>
          </a:solidFill>
          <a:latin typeface="Arial" charset="0"/>
        </a:defRPr>
      </a:lvl8pPr>
      <a:lvl9pPr marL="1828800" algn="l" defTabSz="957263" rtl="0" eaLnBrk="1" fontAlgn="base" hangingPunct="1">
        <a:lnSpc>
          <a:spcPct val="88000"/>
        </a:lnSpc>
        <a:spcBef>
          <a:spcPct val="0"/>
        </a:spcBef>
        <a:spcAft>
          <a:spcPct val="50000"/>
        </a:spcAft>
        <a:defRPr b="1">
          <a:solidFill>
            <a:schemeClr val="accent1"/>
          </a:solidFill>
          <a:latin typeface="Arial" charset="0"/>
        </a:defRPr>
      </a:lvl9pPr>
    </p:titleStyle>
    <p:bodyStyle>
      <a:lvl1pPr marL="342900" indent="-342900" algn="l" defTabSz="1042988" rtl="0" eaLnBrk="1" fontAlgn="base" hangingPunct="1">
        <a:lnSpc>
          <a:spcPct val="90000"/>
        </a:lnSpc>
        <a:spcBef>
          <a:spcPct val="0"/>
        </a:spcBef>
        <a:spcAft>
          <a:spcPct val="50000"/>
        </a:spcAft>
        <a:defRPr sz="1400" b="1">
          <a:solidFill>
            <a:schemeClr val="tx1"/>
          </a:solidFill>
          <a:latin typeface="+mn-lt"/>
          <a:ea typeface="+mn-ea"/>
          <a:cs typeface="+mn-cs"/>
        </a:defRPr>
      </a:lvl1pPr>
      <a:lvl2pPr marL="225425" indent="-223838" algn="l" defTabSz="1042988" rtl="0" eaLnBrk="1" fontAlgn="base" hangingPunct="1">
        <a:lnSpc>
          <a:spcPct val="90000"/>
        </a:lnSpc>
        <a:spcBef>
          <a:spcPct val="0"/>
        </a:spcBef>
        <a:spcAft>
          <a:spcPct val="30000"/>
        </a:spcAft>
        <a:buClr>
          <a:schemeClr val="accent1"/>
        </a:buClr>
        <a:buFont typeface="Wingdings" pitchFamily="2" charset="2"/>
        <a:buChar char="n"/>
        <a:defRPr sz="1400">
          <a:solidFill>
            <a:schemeClr val="tx1"/>
          </a:solidFill>
          <a:latin typeface="+mn-lt"/>
        </a:defRPr>
      </a:lvl2pPr>
      <a:lvl3pPr marL="428625" indent="-201613" algn="l" defTabSz="1042988" rtl="0" eaLnBrk="1" fontAlgn="base" hangingPunct="1">
        <a:lnSpc>
          <a:spcPct val="90000"/>
        </a:lnSpc>
        <a:spcBef>
          <a:spcPct val="0"/>
        </a:spcBef>
        <a:spcAft>
          <a:spcPct val="30000"/>
        </a:spcAft>
        <a:buFont typeface="Franklin Gothic Book" pitchFamily="34" charset="0"/>
        <a:buChar char="―"/>
        <a:defRPr sz="1400">
          <a:solidFill>
            <a:schemeClr val="tx1"/>
          </a:solidFill>
          <a:latin typeface="+mn-lt"/>
        </a:defRPr>
      </a:lvl3pPr>
      <a:lvl4pPr marL="620713" indent="-190500" algn="l" defTabSz="1042988" rtl="0" eaLnBrk="1" fontAlgn="base" hangingPunct="1">
        <a:lnSpc>
          <a:spcPct val="90000"/>
        </a:lnSpc>
        <a:spcBef>
          <a:spcPct val="0"/>
        </a:spcBef>
        <a:spcAft>
          <a:spcPct val="30000"/>
        </a:spcAft>
        <a:buClr>
          <a:schemeClr val="accent1"/>
        </a:buClr>
        <a:buSzPct val="90000"/>
        <a:buFont typeface="Wingdings" pitchFamily="2" charset="2"/>
        <a:buChar char="o"/>
        <a:defRPr sz="1200">
          <a:solidFill>
            <a:schemeClr val="tx1"/>
          </a:solidFill>
          <a:latin typeface="+mn-lt"/>
        </a:defRPr>
      </a:lvl4pPr>
      <a:lvl5pPr marL="790575" indent="-168275" algn="l" defTabSz="1042988" rtl="0" eaLnBrk="1" fontAlgn="base" hangingPunct="1">
        <a:lnSpc>
          <a:spcPct val="90000"/>
        </a:lnSpc>
        <a:spcBef>
          <a:spcPct val="0"/>
        </a:spcBef>
        <a:spcAft>
          <a:spcPct val="30000"/>
        </a:spcAft>
        <a:buClr>
          <a:schemeClr val="tx1"/>
        </a:buClr>
        <a:buSzPct val="83000"/>
        <a:buFont typeface="Arial" charset="0"/>
        <a:buChar char="–"/>
        <a:defRPr sz="1200">
          <a:solidFill>
            <a:schemeClr val="tx1"/>
          </a:solidFill>
          <a:latin typeface="+mn-lt"/>
        </a:defRPr>
      </a:lvl5pPr>
      <a:lvl6pPr marL="1247775" indent="-168275" algn="l" defTabSz="1042988" rtl="0" eaLnBrk="1" fontAlgn="base" hangingPunct="1">
        <a:lnSpc>
          <a:spcPct val="90000"/>
        </a:lnSpc>
        <a:spcBef>
          <a:spcPct val="0"/>
        </a:spcBef>
        <a:spcAft>
          <a:spcPct val="30000"/>
        </a:spcAft>
        <a:buClr>
          <a:schemeClr val="tx1"/>
        </a:buClr>
        <a:buSzPct val="83000"/>
        <a:buFont typeface="Arial" charset="0"/>
        <a:buChar char="–"/>
        <a:defRPr sz="1200">
          <a:solidFill>
            <a:schemeClr val="tx1"/>
          </a:solidFill>
          <a:latin typeface="+mn-lt"/>
        </a:defRPr>
      </a:lvl6pPr>
      <a:lvl7pPr marL="1704975" indent="-168275" algn="l" defTabSz="1042988" rtl="0" eaLnBrk="1" fontAlgn="base" hangingPunct="1">
        <a:lnSpc>
          <a:spcPct val="90000"/>
        </a:lnSpc>
        <a:spcBef>
          <a:spcPct val="0"/>
        </a:spcBef>
        <a:spcAft>
          <a:spcPct val="30000"/>
        </a:spcAft>
        <a:buClr>
          <a:schemeClr val="tx1"/>
        </a:buClr>
        <a:buSzPct val="83000"/>
        <a:buFont typeface="Arial" charset="0"/>
        <a:buChar char="–"/>
        <a:defRPr sz="1200">
          <a:solidFill>
            <a:schemeClr val="tx1"/>
          </a:solidFill>
          <a:latin typeface="+mn-lt"/>
        </a:defRPr>
      </a:lvl7pPr>
      <a:lvl8pPr marL="2162175" indent="-168275" algn="l" defTabSz="1042988" rtl="0" eaLnBrk="1" fontAlgn="base" hangingPunct="1">
        <a:lnSpc>
          <a:spcPct val="90000"/>
        </a:lnSpc>
        <a:spcBef>
          <a:spcPct val="0"/>
        </a:spcBef>
        <a:spcAft>
          <a:spcPct val="30000"/>
        </a:spcAft>
        <a:buClr>
          <a:schemeClr val="tx1"/>
        </a:buClr>
        <a:buSzPct val="83000"/>
        <a:buFont typeface="Arial" charset="0"/>
        <a:buChar char="–"/>
        <a:defRPr sz="1200">
          <a:solidFill>
            <a:schemeClr val="tx1"/>
          </a:solidFill>
          <a:latin typeface="+mn-lt"/>
        </a:defRPr>
      </a:lvl8pPr>
      <a:lvl9pPr marL="2619375" indent="-168275" algn="l" defTabSz="1042988" rtl="0" eaLnBrk="1" fontAlgn="base" hangingPunct="1">
        <a:lnSpc>
          <a:spcPct val="90000"/>
        </a:lnSpc>
        <a:spcBef>
          <a:spcPct val="0"/>
        </a:spcBef>
        <a:spcAft>
          <a:spcPct val="30000"/>
        </a:spcAft>
        <a:buClr>
          <a:schemeClr val="tx1"/>
        </a:buClr>
        <a:buSzPct val="83000"/>
        <a:buFont typeface="Arial" charset="0"/>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subTitle" idx="1"/>
          </p:nvPr>
        </p:nvSpPr>
        <p:spPr>
          <a:xfrm>
            <a:off x="309563" y="2022475"/>
            <a:ext cx="4244975" cy="193899"/>
          </a:xfrm>
          <a:ln w="9525"/>
        </p:spPr>
        <p:txBody>
          <a:bodyPr/>
          <a:lstStyle/>
          <a:p>
            <a:pPr eaLnBrk="1" hangingPunct="1"/>
            <a:r>
              <a:rPr lang="de-CH" dirty="0" smtClean="0"/>
              <a:t>Anleitung zur Erarbeitung der Value Proposition</a:t>
            </a:r>
          </a:p>
        </p:txBody>
      </p:sp>
      <p:sp>
        <p:nvSpPr>
          <p:cNvPr id="3075" name="Rectangle 2"/>
          <p:cNvSpPr>
            <a:spLocks noGrp="1" noChangeArrowheads="1"/>
          </p:cNvSpPr>
          <p:nvPr>
            <p:ph type="ctrTitle"/>
          </p:nvPr>
        </p:nvSpPr>
        <p:spPr>
          <a:xfrm>
            <a:off x="309563" y="1357313"/>
            <a:ext cx="4244975" cy="379206"/>
          </a:xfrm>
        </p:spPr>
        <p:txBody>
          <a:bodyPr/>
          <a:lstStyle/>
          <a:p>
            <a:pPr eaLnBrk="1" hangingPunct="1"/>
            <a:r>
              <a:rPr lang="de-CH" dirty="0" smtClean="0"/>
              <a:t>Value Proposition</a:t>
            </a:r>
          </a:p>
        </p:txBody>
      </p:sp>
      <p:sp>
        <p:nvSpPr>
          <p:cNvPr id="3077" name="Rectangle 5"/>
          <p:cNvSpPr>
            <a:spLocks noChangeArrowheads="1"/>
          </p:cNvSpPr>
          <p:nvPr/>
        </p:nvSpPr>
        <p:spPr bwMode="auto">
          <a:xfrm>
            <a:off x="309563" y="3743325"/>
            <a:ext cx="4953000"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spAutoFit/>
          </a:bodyPr>
          <a:lstStyle/>
          <a:p>
            <a:pPr algn="l" eaLnBrk="0" hangingPunct="0">
              <a:lnSpc>
                <a:spcPct val="90000"/>
              </a:lnSpc>
              <a:spcBef>
                <a:spcPct val="0"/>
              </a:spcBef>
              <a:spcAft>
                <a:spcPct val="50000"/>
              </a:spcAft>
              <a:buClr>
                <a:schemeClr val="accent1"/>
              </a:buClr>
              <a:buSzPct val="83000"/>
              <a:buFont typeface="Wingdings" pitchFamily="2" charset="2"/>
              <a:buNone/>
              <a:tabLst>
                <a:tab pos="304800" algn="l"/>
              </a:tabLst>
            </a:pPr>
            <a:r>
              <a:rPr lang="de-CH" sz="1000" b="0" dirty="0"/>
              <a:t>erstellt für </a:t>
            </a:r>
          </a:p>
          <a:p>
            <a:pPr algn="l" eaLnBrk="0" hangingPunct="0">
              <a:lnSpc>
                <a:spcPct val="90000"/>
              </a:lnSpc>
              <a:spcBef>
                <a:spcPct val="0"/>
              </a:spcBef>
              <a:spcAft>
                <a:spcPct val="50000"/>
              </a:spcAft>
              <a:buClr>
                <a:schemeClr val="accent1"/>
              </a:buClr>
              <a:buSzPct val="83000"/>
              <a:buFont typeface="Wingdings" pitchFamily="2" charset="2"/>
              <a:buNone/>
              <a:tabLst>
                <a:tab pos="304800" algn="l"/>
              </a:tabLst>
            </a:pPr>
            <a:r>
              <a:rPr lang="de-CH" sz="1000" b="0" dirty="0"/>
              <a:t>Firma</a:t>
            </a:r>
            <a:br>
              <a:rPr lang="de-CH" sz="1000" b="0" dirty="0"/>
            </a:br>
            <a:r>
              <a:rPr lang="de-CH" sz="1000" b="0" dirty="0"/>
              <a:t>Straße/Nr.</a:t>
            </a:r>
            <a:br>
              <a:rPr lang="de-CH" sz="1000" b="0" dirty="0"/>
            </a:br>
            <a:r>
              <a:rPr lang="de-CH" sz="1000" b="0" dirty="0"/>
              <a:t>PLZ/Stadt </a:t>
            </a:r>
          </a:p>
          <a:p>
            <a:pPr algn="l" eaLnBrk="0" hangingPunct="0">
              <a:lnSpc>
                <a:spcPct val="90000"/>
              </a:lnSpc>
              <a:spcBef>
                <a:spcPct val="0"/>
              </a:spcBef>
              <a:spcAft>
                <a:spcPct val="50000"/>
              </a:spcAft>
              <a:buClr>
                <a:schemeClr val="accent1"/>
              </a:buClr>
              <a:buSzPct val="83000"/>
              <a:buFont typeface="Wingdings" pitchFamily="2" charset="2"/>
              <a:buNone/>
              <a:tabLst>
                <a:tab pos="304800" algn="l"/>
              </a:tabLst>
            </a:pPr>
            <a:endParaRPr lang="de-CH" sz="1000" b="0" dirty="0"/>
          </a:p>
          <a:p>
            <a:pPr algn="l" eaLnBrk="0" hangingPunct="0">
              <a:lnSpc>
                <a:spcPct val="90000"/>
              </a:lnSpc>
              <a:spcBef>
                <a:spcPct val="0"/>
              </a:spcBef>
              <a:spcAft>
                <a:spcPct val="50000"/>
              </a:spcAft>
              <a:buClr>
                <a:schemeClr val="accent1"/>
              </a:buClr>
              <a:buSzPct val="83000"/>
              <a:buFont typeface="Wingdings" pitchFamily="2" charset="2"/>
              <a:buNone/>
              <a:tabLst>
                <a:tab pos="304800" algn="l"/>
              </a:tabLst>
            </a:pPr>
            <a:r>
              <a:rPr lang="de-CH" sz="1000" b="0" dirty="0"/>
              <a:t>Furger und Partner AG</a:t>
            </a:r>
            <a:br>
              <a:rPr lang="de-CH" sz="1000" b="0" dirty="0"/>
            </a:br>
            <a:r>
              <a:rPr lang="de-CH" sz="1000" b="0" dirty="0"/>
              <a:t>Strategieentwicklung</a:t>
            </a:r>
            <a:br>
              <a:rPr lang="de-CH" sz="1000" b="0" dirty="0"/>
            </a:br>
            <a:r>
              <a:rPr lang="de-CH" sz="1000" b="0" dirty="0" err="1"/>
              <a:t>Hottingerstrasse</a:t>
            </a:r>
            <a:r>
              <a:rPr lang="de-CH" sz="1000" b="0" dirty="0"/>
              <a:t> 21</a:t>
            </a:r>
          </a:p>
          <a:p>
            <a:pPr algn="l" eaLnBrk="0" hangingPunct="0">
              <a:lnSpc>
                <a:spcPct val="90000"/>
              </a:lnSpc>
              <a:spcBef>
                <a:spcPct val="0"/>
              </a:spcBef>
              <a:spcAft>
                <a:spcPct val="50000"/>
              </a:spcAft>
              <a:buClr>
                <a:schemeClr val="accent1"/>
              </a:buClr>
              <a:buSzPct val="83000"/>
              <a:buFont typeface="Wingdings" pitchFamily="2" charset="2"/>
              <a:buNone/>
              <a:tabLst>
                <a:tab pos="304800" algn="l"/>
              </a:tabLst>
            </a:pPr>
            <a:r>
              <a:rPr lang="de-CH" sz="1000" b="0" dirty="0"/>
              <a:t>8032 Zürich</a:t>
            </a:r>
            <a:br>
              <a:rPr lang="de-CH" sz="1000" b="0" dirty="0"/>
            </a:br>
            <a:r>
              <a:rPr lang="de-CH" sz="1000" b="0" dirty="0"/>
              <a:t>Fon	+41 44 256 80 70</a:t>
            </a:r>
            <a:br>
              <a:rPr lang="de-CH" sz="1000" b="0" dirty="0"/>
            </a:br>
            <a:r>
              <a:rPr lang="de-CH" sz="1000" b="0" dirty="0"/>
              <a:t>Fax	+41 44 256 80 79</a:t>
            </a:r>
            <a:br>
              <a:rPr lang="de-CH" sz="1000" b="0" dirty="0"/>
            </a:br>
            <a:r>
              <a:rPr lang="de-CH" sz="1000" b="0" dirty="0"/>
              <a:t>Mail	furger@furger-partner.ch</a:t>
            </a:r>
          </a:p>
          <a:p>
            <a:pPr algn="l" eaLnBrk="0" hangingPunct="0">
              <a:lnSpc>
                <a:spcPct val="90000"/>
              </a:lnSpc>
              <a:spcBef>
                <a:spcPct val="0"/>
              </a:spcBef>
              <a:spcAft>
                <a:spcPct val="50000"/>
              </a:spcAft>
              <a:buClr>
                <a:schemeClr val="accent1"/>
              </a:buClr>
              <a:buSzPct val="83000"/>
              <a:buFont typeface="Wingdings" pitchFamily="2" charset="2"/>
              <a:buNone/>
              <a:tabLst>
                <a:tab pos="304800" algn="l"/>
              </a:tabLst>
            </a:pPr>
            <a:endParaRPr lang="de-CH" sz="1000" b="0" dirty="0"/>
          </a:p>
          <a:p>
            <a:pPr algn="l" eaLnBrk="0" hangingPunct="0">
              <a:lnSpc>
                <a:spcPct val="90000"/>
              </a:lnSpc>
              <a:spcBef>
                <a:spcPct val="0"/>
              </a:spcBef>
              <a:spcAft>
                <a:spcPct val="50000"/>
              </a:spcAft>
              <a:buClr>
                <a:schemeClr val="accent1"/>
              </a:buClr>
              <a:buSzPct val="83000"/>
              <a:buFont typeface="Wingdings" pitchFamily="2" charset="2"/>
              <a:buNone/>
              <a:tabLst>
                <a:tab pos="304800" algn="l"/>
              </a:tabLst>
            </a:pPr>
            <a:r>
              <a:rPr lang="de-CH" sz="1000" b="0" dirty="0"/>
              <a:t>Zürich, 00. Monat 0000</a:t>
            </a:r>
          </a:p>
        </p:txBody>
      </p:sp>
    </p:spTree>
    <p:extLst>
      <p:ext uri="{BB962C8B-B14F-4D97-AF65-F5344CB8AC3E}">
        <p14:creationId xmlns:p14="http://schemas.microsoft.com/office/powerpoint/2010/main" val="16580097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57"/>
          <p:cNvSpPr>
            <a:spLocks noGrp="1" noChangeArrowheads="1"/>
          </p:cNvSpPr>
          <p:nvPr>
            <p:ph type="title"/>
          </p:nvPr>
        </p:nvSpPr>
        <p:spPr/>
        <p:txBody>
          <a:bodyPr/>
          <a:lstStyle/>
          <a:p>
            <a:r>
              <a:rPr lang="de-CH" dirty="0" smtClean="0"/>
              <a:t>Auswertung zum Kundennutzen: Attribute Chart</a:t>
            </a:r>
            <a:br>
              <a:rPr lang="de-CH" dirty="0" smtClean="0"/>
            </a:br>
            <a:r>
              <a:rPr lang="de-CH" sz="2000" dirty="0" smtClean="0"/>
              <a:t>Die relativen Wettbewerbsvor- und </a:t>
            </a:r>
            <a:r>
              <a:rPr lang="de-CH" sz="2000" dirty="0" err="1" smtClean="0"/>
              <a:t>nachteile</a:t>
            </a:r>
            <a:endParaRPr lang="de-CH" sz="2000" dirty="0" smtClean="0"/>
          </a:p>
        </p:txBody>
      </p:sp>
      <p:sp>
        <p:nvSpPr>
          <p:cNvPr id="13314" name="Foliennummernplatzhalter 2"/>
          <p:cNvSpPr>
            <a:spLocks noGrp="1"/>
          </p:cNvSpPr>
          <p:nvPr>
            <p:ph type="sldNum" sz="quarter" idx="4294967295"/>
          </p:nvPr>
        </p:nvSpPr>
        <p:spPr bwMode="auto">
          <a:xfrm>
            <a:off x="9099550" y="88900"/>
            <a:ext cx="806450" cy="136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tx1"/>
                </a:solidFill>
                <a:latin typeface="Arial" charset="0"/>
              </a:defRPr>
            </a:lvl1pPr>
            <a:lvl2pPr marL="742950" indent="-285750" eaLnBrk="0" hangingPunct="0">
              <a:defRPr sz="1400" b="1">
                <a:solidFill>
                  <a:schemeClr val="tx1"/>
                </a:solidFill>
                <a:latin typeface="Arial" charset="0"/>
              </a:defRPr>
            </a:lvl2pPr>
            <a:lvl3pPr marL="1143000" indent="-228600" eaLnBrk="0" hangingPunct="0">
              <a:defRPr sz="1400" b="1">
                <a:solidFill>
                  <a:schemeClr val="tx1"/>
                </a:solidFill>
                <a:latin typeface="Arial" charset="0"/>
              </a:defRPr>
            </a:lvl3pPr>
            <a:lvl4pPr marL="1600200" indent="-228600" eaLnBrk="0" hangingPunct="0">
              <a:defRPr sz="1400" b="1">
                <a:solidFill>
                  <a:schemeClr val="tx1"/>
                </a:solidFill>
                <a:latin typeface="Arial" charset="0"/>
              </a:defRPr>
            </a:lvl4pPr>
            <a:lvl5pPr marL="2057400" indent="-228600" eaLnBrk="0" hangingPunct="0">
              <a:defRPr sz="1400" b="1">
                <a:solidFill>
                  <a:schemeClr val="tx1"/>
                </a:solidFill>
                <a:latin typeface="Arial" charset="0"/>
              </a:defRPr>
            </a:lvl5pPr>
            <a:lvl6pPr marL="2514600" indent="-228600" eaLnBrk="0" fontAlgn="base" hangingPunct="0">
              <a:spcBef>
                <a:spcPct val="20000"/>
              </a:spcBef>
              <a:spcAft>
                <a:spcPct val="0"/>
              </a:spcAft>
              <a:buFont typeface="Arial" charset="0"/>
              <a:defRPr sz="1400" b="1">
                <a:solidFill>
                  <a:schemeClr val="tx1"/>
                </a:solidFill>
                <a:latin typeface="Arial" charset="0"/>
              </a:defRPr>
            </a:lvl6pPr>
            <a:lvl7pPr marL="2971800" indent="-228600" eaLnBrk="0" fontAlgn="base" hangingPunct="0">
              <a:spcBef>
                <a:spcPct val="20000"/>
              </a:spcBef>
              <a:spcAft>
                <a:spcPct val="0"/>
              </a:spcAft>
              <a:buFont typeface="Arial" charset="0"/>
              <a:defRPr sz="1400" b="1">
                <a:solidFill>
                  <a:schemeClr val="tx1"/>
                </a:solidFill>
                <a:latin typeface="Arial" charset="0"/>
              </a:defRPr>
            </a:lvl7pPr>
            <a:lvl8pPr marL="3429000" indent="-228600" eaLnBrk="0" fontAlgn="base" hangingPunct="0">
              <a:spcBef>
                <a:spcPct val="20000"/>
              </a:spcBef>
              <a:spcAft>
                <a:spcPct val="0"/>
              </a:spcAft>
              <a:buFont typeface="Arial" charset="0"/>
              <a:defRPr sz="1400" b="1">
                <a:solidFill>
                  <a:schemeClr val="tx1"/>
                </a:solidFill>
                <a:latin typeface="Arial" charset="0"/>
              </a:defRPr>
            </a:lvl8pPr>
            <a:lvl9pPr marL="3886200" indent="-228600" eaLnBrk="0" fontAlgn="base" hangingPunct="0">
              <a:spcBef>
                <a:spcPct val="20000"/>
              </a:spcBef>
              <a:spcAft>
                <a:spcPct val="0"/>
              </a:spcAft>
              <a:buFont typeface="Arial" charset="0"/>
              <a:defRPr sz="1400" b="1">
                <a:solidFill>
                  <a:schemeClr val="tx1"/>
                </a:solidFill>
                <a:latin typeface="Arial" charset="0"/>
              </a:defRPr>
            </a:lvl9pPr>
          </a:lstStyle>
          <a:p>
            <a:pPr algn="r" eaLnBrk="1" hangingPunct="1">
              <a:spcBef>
                <a:spcPct val="0"/>
              </a:spcBef>
              <a:buFontTx/>
              <a:buNone/>
            </a:pPr>
            <a:r>
              <a:rPr lang="de-DE" altLang="de-DE" sz="900" b="0" i="1"/>
              <a:t>Seite </a:t>
            </a:r>
            <a:fld id="{0228D13D-382E-4C13-B869-38030110B756}" type="slidenum">
              <a:rPr lang="de-DE" altLang="de-DE" sz="900" b="0" i="1"/>
              <a:pPr algn="r" eaLnBrk="1" hangingPunct="1">
                <a:spcBef>
                  <a:spcPct val="0"/>
                </a:spcBef>
                <a:buFontTx/>
                <a:buNone/>
              </a:pPr>
              <a:t>10</a:t>
            </a:fld>
            <a:endParaRPr lang="de-DE" altLang="de-DE" sz="900" b="0" i="1"/>
          </a:p>
        </p:txBody>
      </p:sp>
      <p:grpSp>
        <p:nvGrpSpPr>
          <p:cNvPr id="13317" name="Group 58"/>
          <p:cNvGrpSpPr>
            <a:grpSpLocks/>
          </p:cNvGrpSpPr>
          <p:nvPr/>
        </p:nvGrpSpPr>
        <p:grpSpPr bwMode="auto">
          <a:xfrm>
            <a:off x="566738" y="1811338"/>
            <a:ext cx="8235950" cy="4473575"/>
            <a:chOff x="297" y="1117"/>
            <a:chExt cx="5188" cy="2818"/>
          </a:xfrm>
        </p:grpSpPr>
        <p:sp>
          <p:nvSpPr>
            <p:cNvPr id="13318" name="Rectangle 4"/>
            <p:cNvSpPr>
              <a:spLocks noChangeAspect="1" noChangeArrowheads="1"/>
            </p:cNvSpPr>
            <p:nvPr/>
          </p:nvSpPr>
          <p:spPr bwMode="auto">
            <a:xfrm>
              <a:off x="2646" y="1234"/>
              <a:ext cx="1526" cy="107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de-DE"/>
            </a:p>
          </p:txBody>
        </p:sp>
        <p:sp>
          <p:nvSpPr>
            <p:cNvPr id="13319" name="Rectangle 5"/>
            <p:cNvSpPr>
              <a:spLocks noChangeAspect="1" noChangeArrowheads="1"/>
            </p:cNvSpPr>
            <p:nvPr/>
          </p:nvSpPr>
          <p:spPr bwMode="auto">
            <a:xfrm>
              <a:off x="1816" y="1234"/>
              <a:ext cx="836" cy="1075"/>
            </a:xfrm>
            <a:prstGeom prst="rect">
              <a:avLst/>
            </a:prstGeom>
            <a:solidFill>
              <a:schemeClr val="accent3">
                <a:lumMod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de-DE"/>
            </a:p>
          </p:txBody>
        </p:sp>
        <p:sp>
          <p:nvSpPr>
            <p:cNvPr id="13320" name="Rectangle 6"/>
            <p:cNvSpPr>
              <a:spLocks noChangeAspect="1" noChangeArrowheads="1"/>
            </p:cNvSpPr>
            <p:nvPr/>
          </p:nvSpPr>
          <p:spPr bwMode="auto">
            <a:xfrm>
              <a:off x="1658" y="2728"/>
              <a:ext cx="10"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
                  <a:solidFill>
                    <a:srgbClr val="000000"/>
                  </a:solidFill>
                </a:rPr>
                <a:t>-2</a:t>
              </a:r>
              <a:endParaRPr lang="de-DE" sz="1800"/>
            </a:p>
          </p:txBody>
        </p:sp>
        <p:sp>
          <p:nvSpPr>
            <p:cNvPr id="13321" name="Rectangle 7"/>
            <p:cNvSpPr>
              <a:spLocks noChangeAspect="1" noChangeArrowheads="1"/>
            </p:cNvSpPr>
            <p:nvPr/>
          </p:nvSpPr>
          <p:spPr bwMode="auto">
            <a:xfrm>
              <a:off x="1658" y="1450"/>
              <a:ext cx="6"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
                  <a:solidFill>
                    <a:srgbClr val="000000"/>
                  </a:solidFill>
                </a:rPr>
                <a:t>4</a:t>
              </a:r>
              <a:endParaRPr lang="de-DE" sz="1800"/>
            </a:p>
          </p:txBody>
        </p:sp>
        <p:sp>
          <p:nvSpPr>
            <p:cNvPr id="13322" name="Line 8"/>
            <p:cNvSpPr>
              <a:spLocks noChangeAspect="1" noChangeShapeType="1"/>
            </p:cNvSpPr>
            <p:nvPr/>
          </p:nvSpPr>
          <p:spPr bwMode="auto">
            <a:xfrm>
              <a:off x="1745" y="1515"/>
              <a:ext cx="7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23" name="Line 9"/>
            <p:cNvSpPr>
              <a:spLocks noChangeAspect="1" noChangeShapeType="1"/>
            </p:cNvSpPr>
            <p:nvPr/>
          </p:nvSpPr>
          <p:spPr bwMode="auto">
            <a:xfrm>
              <a:off x="1745" y="1897"/>
              <a:ext cx="7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24" name="Line 10"/>
            <p:cNvSpPr>
              <a:spLocks noChangeAspect="1" noChangeShapeType="1"/>
            </p:cNvSpPr>
            <p:nvPr/>
          </p:nvSpPr>
          <p:spPr bwMode="auto">
            <a:xfrm>
              <a:off x="1745" y="2309"/>
              <a:ext cx="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25" name="Line 11"/>
            <p:cNvSpPr>
              <a:spLocks noChangeAspect="1" noChangeShapeType="1"/>
            </p:cNvSpPr>
            <p:nvPr/>
          </p:nvSpPr>
          <p:spPr bwMode="auto">
            <a:xfrm>
              <a:off x="1745" y="2750"/>
              <a:ext cx="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26" name="Line 12"/>
            <p:cNvSpPr>
              <a:spLocks noChangeAspect="1" noChangeShapeType="1"/>
            </p:cNvSpPr>
            <p:nvPr/>
          </p:nvSpPr>
          <p:spPr bwMode="auto">
            <a:xfrm>
              <a:off x="1745" y="3168"/>
              <a:ext cx="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27" name="Rectangle 13"/>
            <p:cNvSpPr>
              <a:spLocks noChangeAspect="1" noChangeArrowheads="1"/>
            </p:cNvSpPr>
            <p:nvPr/>
          </p:nvSpPr>
          <p:spPr bwMode="auto">
            <a:xfrm>
              <a:off x="297" y="1609"/>
              <a:ext cx="121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Wettbewerbsvorteile</a:t>
              </a:r>
              <a:endParaRPr lang="de-DE" sz="1800"/>
            </a:p>
          </p:txBody>
        </p:sp>
        <p:grpSp>
          <p:nvGrpSpPr>
            <p:cNvPr id="13328" name="Group 14"/>
            <p:cNvGrpSpPr>
              <a:grpSpLocks/>
            </p:cNvGrpSpPr>
            <p:nvPr/>
          </p:nvGrpSpPr>
          <p:grpSpPr bwMode="auto">
            <a:xfrm>
              <a:off x="297" y="2126"/>
              <a:ext cx="1179" cy="375"/>
              <a:chOff x="551" y="2029"/>
              <a:chExt cx="1178" cy="375"/>
            </a:xfrm>
          </p:grpSpPr>
          <p:sp>
            <p:nvSpPr>
              <p:cNvPr id="13368" name="Rectangle 15"/>
              <p:cNvSpPr>
                <a:spLocks noChangeAspect="1" noChangeArrowheads="1"/>
              </p:cNvSpPr>
              <p:nvPr/>
            </p:nvSpPr>
            <p:spPr bwMode="auto">
              <a:xfrm>
                <a:off x="551" y="2029"/>
                <a:ext cx="117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Grad der Über- oder</a:t>
                </a:r>
                <a:endParaRPr lang="de-DE" sz="1800"/>
              </a:p>
            </p:txBody>
          </p:sp>
          <p:sp>
            <p:nvSpPr>
              <p:cNvPr id="13369" name="Rectangle 16"/>
              <p:cNvSpPr>
                <a:spLocks noChangeAspect="1" noChangeArrowheads="1"/>
              </p:cNvSpPr>
              <p:nvPr/>
            </p:nvSpPr>
            <p:spPr bwMode="auto">
              <a:xfrm>
                <a:off x="551" y="2160"/>
                <a:ext cx="115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Unterlegenheit zum</a:t>
                </a:r>
                <a:endParaRPr lang="de-DE" sz="1800"/>
              </a:p>
            </p:txBody>
          </p:sp>
          <p:sp>
            <p:nvSpPr>
              <p:cNvPr id="13370" name="Rectangle 17"/>
              <p:cNvSpPr>
                <a:spLocks noChangeAspect="1" noChangeArrowheads="1"/>
              </p:cNvSpPr>
              <p:nvPr/>
            </p:nvSpPr>
            <p:spPr bwMode="auto">
              <a:xfrm>
                <a:off x="561" y="2289"/>
                <a:ext cx="75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Wettbewerb</a:t>
                </a:r>
                <a:r>
                  <a:rPr lang="de-DE" sz="1200">
                    <a:solidFill>
                      <a:srgbClr val="F80000"/>
                    </a:solidFill>
                  </a:rPr>
                  <a:t>*</a:t>
                </a:r>
                <a:endParaRPr lang="de-DE" sz="1800">
                  <a:solidFill>
                    <a:srgbClr val="F80000"/>
                  </a:solidFill>
                </a:endParaRPr>
              </a:p>
            </p:txBody>
          </p:sp>
        </p:grpSp>
        <p:sp>
          <p:nvSpPr>
            <p:cNvPr id="13329" name="Rectangle 18"/>
            <p:cNvSpPr>
              <a:spLocks noChangeAspect="1" noChangeArrowheads="1"/>
            </p:cNvSpPr>
            <p:nvPr/>
          </p:nvSpPr>
          <p:spPr bwMode="auto">
            <a:xfrm>
              <a:off x="297" y="2904"/>
              <a:ext cx="131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Wettbewerbsnachteile</a:t>
              </a:r>
              <a:endParaRPr lang="de-DE" sz="1800"/>
            </a:p>
          </p:txBody>
        </p:sp>
        <p:sp>
          <p:nvSpPr>
            <p:cNvPr id="13330" name="Rectangle 19"/>
            <p:cNvSpPr>
              <a:spLocks noChangeAspect="1" noChangeArrowheads="1"/>
            </p:cNvSpPr>
            <p:nvPr/>
          </p:nvSpPr>
          <p:spPr bwMode="auto">
            <a:xfrm>
              <a:off x="1185" y="1850"/>
              <a:ext cx="45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0">
                  <a:solidFill>
                    <a:srgbClr val="000000"/>
                  </a:solidFill>
                </a:rPr>
                <a:t>überlegen</a:t>
              </a:r>
              <a:endParaRPr lang="de-DE" sz="1800"/>
            </a:p>
          </p:txBody>
        </p:sp>
        <p:sp>
          <p:nvSpPr>
            <p:cNvPr id="13331" name="Rectangle 20"/>
            <p:cNvSpPr>
              <a:spLocks noChangeAspect="1" noChangeArrowheads="1"/>
            </p:cNvSpPr>
            <p:nvPr/>
          </p:nvSpPr>
          <p:spPr bwMode="auto">
            <a:xfrm>
              <a:off x="1293" y="2268"/>
              <a:ext cx="2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0">
                  <a:solidFill>
                    <a:srgbClr val="000000"/>
                  </a:solidFill>
                </a:rPr>
                <a:t>gleich</a:t>
              </a:r>
              <a:endParaRPr lang="de-DE" sz="1800"/>
            </a:p>
          </p:txBody>
        </p:sp>
        <p:sp>
          <p:nvSpPr>
            <p:cNvPr id="13332" name="Rectangle 21"/>
            <p:cNvSpPr>
              <a:spLocks noChangeAspect="1" noChangeArrowheads="1"/>
            </p:cNvSpPr>
            <p:nvPr/>
          </p:nvSpPr>
          <p:spPr bwMode="auto">
            <a:xfrm>
              <a:off x="1179" y="2704"/>
              <a:ext cx="48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0">
                  <a:solidFill>
                    <a:srgbClr val="000000"/>
                  </a:solidFill>
                </a:rPr>
                <a:t>unterlegen</a:t>
              </a:r>
              <a:endParaRPr lang="de-DE" sz="1800"/>
            </a:p>
          </p:txBody>
        </p:sp>
        <p:sp>
          <p:nvSpPr>
            <p:cNvPr id="13333" name="Line 22"/>
            <p:cNvSpPr>
              <a:spLocks noChangeAspect="1" noChangeShapeType="1"/>
            </p:cNvSpPr>
            <p:nvPr/>
          </p:nvSpPr>
          <p:spPr bwMode="auto">
            <a:xfrm>
              <a:off x="2652" y="3350"/>
              <a:ext cx="1" cy="1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34" name="Line 23"/>
            <p:cNvSpPr>
              <a:spLocks noChangeAspect="1" noChangeShapeType="1"/>
            </p:cNvSpPr>
            <p:nvPr/>
          </p:nvSpPr>
          <p:spPr bwMode="auto">
            <a:xfrm>
              <a:off x="4176" y="3344"/>
              <a:ext cx="1" cy="1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35" name="Line 24"/>
            <p:cNvSpPr>
              <a:spLocks noChangeAspect="1" noChangeShapeType="1"/>
            </p:cNvSpPr>
            <p:nvPr/>
          </p:nvSpPr>
          <p:spPr bwMode="auto">
            <a:xfrm>
              <a:off x="3401" y="3350"/>
              <a:ext cx="1" cy="1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de-CH"/>
            </a:p>
          </p:txBody>
        </p:sp>
        <p:sp>
          <p:nvSpPr>
            <p:cNvPr id="13336" name="Rectangle 25"/>
            <p:cNvSpPr>
              <a:spLocks noChangeAspect="1" noChangeArrowheads="1"/>
            </p:cNvSpPr>
            <p:nvPr/>
          </p:nvSpPr>
          <p:spPr bwMode="auto">
            <a:xfrm>
              <a:off x="2108" y="3658"/>
              <a:ext cx="35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0">
                  <a:solidFill>
                    <a:srgbClr val="000000"/>
                  </a:solidFill>
                </a:rPr>
                <a:t>nicht so</a:t>
              </a:r>
              <a:endParaRPr lang="de-DE" sz="1800"/>
            </a:p>
          </p:txBody>
        </p:sp>
        <p:sp>
          <p:nvSpPr>
            <p:cNvPr id="13337" name="Rectangle 26"/>
            <p:cNvSpPr>
              <a:spLocks noChangeAspect="1" noChangeArrowheads="1"/>
            </p:cNvSpPr>
            <p:nvPr/>
          </p:nvSpPr>
          <p:spPr bwMode="auto">
            <a:xfrm>
              <a:off x="2108" y="3751"/>
              <a:ext cx="31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0">
                  <a:solidFill>
                    <a:srgbClr val="000000"/>
                  </a:solidFill>
                </a:rPr>
                <a:t>wichtig</a:t>
              </a:r>
              <a:endParaRPr lang="de-DE" sz="1800"/>
            </a:p>
          </p:txBody>
        </p:sp>
        <p:sp>
          <p:nvSpPr>
            <p:cNvPr id="13338" name="Rectangle 27"/>
            <p:cNvSpPr>
              <a:spLocks noChangeAspect="1" noChangeArrowheads="1"/>
            </p:cNvSpPr>
            <p:nvPr/>
          </p:nvSpPr>
          <p:spPr bwMode="auto">
            <a:xfrm>
              <a:off x="3298" y="3668"/>
              <a:ext cx="31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0">
                  <a:solidFill>
                    <a:srgbClr val="000000"/>
                  </a:solidFill>
                </a:rPr>
                <a:t>wichtig</a:t>
              </a:r>
              <a:endParaRPr lang="de-DE" sz="1800"/>
            </a:p>
          </p:txBody>
        </p:sp>
        <p:sp>
          <p:nvSpPr>
            <p:cNvPr id="13339" name="Rectangle 28"/>
            <p:cNvSpPr>
              <a:spLocks noChangeAspect="1" noChangeArrowheads="1"/>
            </p:cNvSpPr>
            <p:nvPr/>
          </p:nvSpPr>
          <p:spPr bwMode="auto">
            <a:xfrm>
              <a:off x="4314" y="3663"/>
              <a:ext cx="5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000">
                  <a:solidFill>
                    <a:srgbClr val="000000"/>
                  </a:solidFill>
                </a:rPr>
                <a:t>sehr wichtig</a:t>
              </a:r>
              <a:endParaRPr lang="de-DE" sz="1800"/>
            </a:p>
          </p:txBody>
        </p:sp>
        <p:sp>
          <p:nvSpPr>
            <p:cNvPr id="13340" name="Rectangle 29"/>
            <p:cNvSpPr>
              <a:spLocks noChangeAspect="1" noChangeArrowheads="1"/>
            </p:cNvSpPr>
            <p:nvPr/>
          </p:nvSpPr>
          <p:spPr bwMode="auto">
            <a:xfrm>
              <a:off x="2902" y="3820"/>
              <a:ext cx="156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Wichtigkeit des Kriteriums</a:t>
              </a:r>
              <a:endParaRPr lang="de-DE" sz="1800"/>
            </a:p>
          </p:txBody>
        </p:sp>
        <p:sp>
          <p:nvSpPr>
            <p:cNvPr id="13342" name="Rectangle 31"/>
            <p:cNvSpPr>
              <a:spLocks noChangeAspect="1" noChangeArrowheads="1"/>
            </p:cNvSpPr>
            <p:nvPr/>
          </p:nvSpPr>
          <p:spPr bwMode="auto">
            <a:xfrm>
              <a:off x="1660" y="1463"/>
              <a:ext cx="6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5</a:t>
              </a:r>
              <a:endParaRPr lang="de-DE" sz="1800"/>
            </a:p>
          </p:txBody>
        </p:sp>
        <p:sp>
          <p:nvSpPr>
            <p:cNvPr id="13343" name="Rectangle 32"/>
            <p:cNvSpPr>
              <a:spLocks noChangeAspect="1" noChangeArrowheads="1"/>
            </p:cNvSpPr>
            <p:nvPr/>
          </p:nvSpPr>
          <p:spPr bwMode="auto">
            <a:xfrm>
              <a:off x="1594" y="1841"/>
              <a:ext cx="17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2,5</a:t>
              </a:r>
              <a:endParaRPr lang="de-DE" sz="1800"/>
            </a:p>
          </p:txBody>
        </p:sp>
        <p:sp>
          <p:nvSpPr>
            <p:cNvPr id="13344" name="Rectangle 33"/>
            <p:cNvSpPr>
              <a:spLocks noChangeAspect="1" noChangeArrowheads="1"/>
            </p:cNvSpPr>
            <p:nvPr/>
          </p:nvSpPr>
          <p:spPr bwMode="auto">
            <a:xfrm>
              <a:off x="1670" y="2253"/>
              <a:ext cx="6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0</a:t>
              </a:r>
              <a:endParaRPr lang="de-DE" sz="1800"/>
            </a:p>
          </p:txBody>
        </p:sp>
        <p:sp>
          <p:nvSpPr>
            <p:cNvPr id="13345" name="Rectangle 34"/>
            <p:cNvSpPr>
              <a:spLocks noChangeAspect="1" noChangeArrowheads="1"/>
            </p:cNvSpPr>
            <p:nvPr/>
          </p:nvSpPr>
          <p:spPr bwMode="auto">
            <a:xfrm>
              <a:off x="1609" y="3106"/>
              <a:ext cx="14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- 5</a:t>
              </a:r>
              <a:endParaRPr lang="de-DE" sz="1800"/>
            </a:p>
          </p:txBody>
        </p:sp>
        <p:sp>
          <p:nvSpPr>
            <p:cNvPr id="13346" name="Rectangle 35"/>
            <p:cNvSpPr>
              <a:spLocks noChangeAspect="1" noChangeArrowheads="1"/>
            </p:cNvSpPr>
            <p:nvPr/>
          </p:nvSpPr>
          <p:spPr bwMode="auto">
            <a:xfrm>
              <a:off x="1562" y="2693"/>
              <a:ext cx="21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-2,5</a:t>
              </a:r>
              <a:endParaRPr lang="de-DE" sz="1800"/>
            </a:p>
          </p:txBody>
        </p:sp>
        <p:sp>
          <p:nvSpPr>
            <p:cNvPr id="13347" name="Rectangle 36"/>
            <p:cNvSpPr>
              <a:spLocks noChangeAspect="1" noChangeArrowheads="1"/>
            </p:cNvSpPr>
            <p:nvPr/>
          </p:nvSpPr>
          <p:spPr bwMode="auto">
            <a:xfrm>
              <a:off x="2592" y="3473"/>
              <a:ext cx="17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6,3</a:t>
              </a:r>
              <a:endParaRPr lang="de-DE" sz="1800"/>
            </a:p>
          </p:txBody>
        </p:sp>
        <p:sp>
          <p:nvSpPr>
            <p:cNvPr id="13348" name="Rectangle 37"/>
            <p:cNvSpPr>
              <a:spLocks noChangeAspect="1" noChangeArrowheads="1"/>
            </p:cNvSpPr>
            <p:nvPr/>
          </p:nvSpPr>
          <p:spPr bwMode="auto">
            <a:xfrm>
              <a:off x="3326" y="3473"/>
              <a:ext cx="24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12,5</a:t>
              </a:r>
              <a:endParaRPr lang="de-DE" sz="1800"/>
            </a:p>
          </p:txBody>
        </p:sp>
        <p:sp>
          <p:nvSpPr>
            <p:cNvPr id="13349" name="Rectangle 38"/>
            <p:cNvSpPr>
              <a:spLocks noChangeAspect="1" noChangeArrowheads="1"/>
            </p:cNvSpPr>
            <p:nvPr/>
          </p:nvSpPr>
          <p:spPr bwMode="auto">
            <a:xfrm>
              <a:off x="4086" y="3473"/>
              <a:ext cx="24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18,8</a:t>
              </a:r>
              <a:endParaRPr lang="de-DE" sz="1800"/>
            </a:p>
          </p:txBody>
        </p:sp>
        <p:sp>
          <p:nvSpPr>
            <p:cNvPr id="13350" name="Rectangle 39"/>
            <p:cNvSpPr>
              <a:spLocks noChangeAspect="1" noChangeArrowheads="1"/>
            </p:cNvSpPr>
            <p:nvPr/>
          </p:nvSpPr>
          <p:spPr bwMode="auto">
            <a:xfrm>
              <a:off x="2184" y="1825"/>
              <a:ext cx="24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chemeClr val="bg1"/>
                  </a:solidFill>
                </a:rPr>
                <a:t>8 +</a:t>
              </a:r>
              <a:endParaRPr lang="de-DE" sz="1800">
                <a:solidFill>
                  <a:schemeClr val="bg1"/>
                </a:solidFill>
              </a:endParaRPr>
            </a:p>
          </p:txBody>
        </p:sp>
        <p:sp>
          <p:nvSpPr>
            <p:cNvPr id="13351" name="Rectangle 40"/>
            <p:cNvSpPr>
              <a:spLocks noChangeAspect="1" noChangeArrowheads="1"/>
            </p:cNvSpPr>
            <p:nvPr/>
          </p:nvSpPr>
          <p:spPr bwMode="auto">
            <a:xfrm>
              <a:off x="2169" y="2120"/>
              <a:ext cx="33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chemeClr val="bg1"/>
                  </a:solidFill>
                </a:rPr>
                <a:t>7/10 +</a:t>
              </a:r>
              <a:endParaRPr lang="de-DE" sz="1800">
                <a:solidFill>
                  <a:schemeClr val="bg1"/>
                </a:solidFill>
              </a:endParaRPr>
            </a:p>
          </p:txBody>
        </p:sp>
        <p:sp>
          <p:nvSpPr>
            <p:cNvPr id="13352" name="Rectangle 41"/>
            <p:cNvSpPr>
              <a:spLocks noChangeAspect="1" noChangeArrowheads="1"/>
            </p:cNvSpPr>
            <p:nvPr/>
          </p:nvSpPr>
          <p:spPr bwMode="auto">
            <a:xfrm>
              <a:off x="2793" y="1983"/>
              <a:ext cx="17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9 +</a:t>
              </a:r>
              <a:endParaRPr lang="de-DE" sz="1800"/>
            </a:p>
          </p:txBody>
        </p:sp>
        <p:sp>
          <p:nvSpPr>
            <p:cNvPr id="13353" name="Rectangle 42"/>
            <p:cNvSpPr>
              <a:spLocks noChangeAspect="1" noChangeArrowheads="1"/>
            </p:cNvSpPr>
            <p:nvPr/>
          </p:nvSpPr>
          <p:spPr bwMode="auto">
            <a:xfrm>
              <a:off x="3657" y="2190"/>
              <a:ext cx="1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2 +</a:t>
              </a:r>
              <a:endParaRPr lang="de-DE" sz="1800"/>
            </a:p>
          </p:txBody>
        </p:sp>
        <p:sp>
          <p:nvSpPr>
            <p:cNvPr id="13354" name="Rectangle 43"/>
            <p:cNvSpPr>
              <a:spLocks noChangeAspect="1" noChangeArrowheads="1"/>
            </p:cNvSpPr>
            <p:nvPr/>
          </p:nvSpPr>
          <p:spPr bwMode="auto">
            <a:xfrm>
              <a:off x="4172" y="1235"/>
              <a:ext cx="836" cy="107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de-DE"/>
            </a:p>
          </p:txBody>
        </p:sp>
        <p:sp>
          <p:nvSpPr>
            <p:cNvPr id="13355" name="Rectangle 44"/>
            <p:cNvSpPr>
              <a:spLocks noChangeAspect="1" noChangeArrowheads="1"/>
            </p:cNvSpPr>
            <p:nvPr/>
          </p:nvSpPr>
          <p:spPr bwMode="auto">
            <a:xfrm>
              <a:off x="4172" y="2309"/>
              <a:ext cx="836" cy="1076"/>
            </a:xfrm>
            <a:prstGeom prst="rect">
              <a:avLst/>
            </a:prstGeom>
            <a:solidFill>
              <a:schemeClr val="accent3">
                <a:lumMod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de-DE"/>
            </a:p>
          </p:txBody>
        </p:sp>
        <p:sp>
          <p:nvSpPr>
            <p:cNvPr id="13356" name="Rectangle 45"/>
            <p:cNvSpPr>
              <a:spLocks noChangeAspect="1" noChangeArrowheads="1"/>
            </p:cNvSpPr>
            <p:nvPr/>
          </p:nvSpPr>
          <p:spPr bwMode="auto">
            <a:xfrm>
              <a:off x="2649" y="2309"/>
              <a:ext cx="1525" cy="107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de-DE"/>
            </a:p>
          </p:txBody>
        </p:sp>
        <p:sp>
          <p:nvSpPr>
            <p:cNvPr id="13357" name="Rectangle 46"/>
            <p:cNvSpPr>
              <a:spLocks noChangeAspect="1" noChangeArrowheads="1"/>
            </p:cNvSpPr>
            <p:nvPr/>
          </p:nvSpPr>
          <p:spPr bwMode="auto">
            <a:xfrm>
              <a:off x="2940" y="2262"/>
              <a:ext cx="17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6 +</a:t>
              </a:r>
              <a:endParaRPr lang="de-DE" sz="1800"/>
            </a:p>
          </p:txBody>
        </p:sp>
        <p:sp>
          <p:nvSpPr>
            <p:cNvPr id="13358" name="Rectangle 47"/>
            <p:cNvSpPr>
              <a:spLocks noChangeAspect="1" noChangeArrowheads="1"/>
            </p:cNvSpPr>
            <p:nvPr/>
          </p:nvSpPr>
          <p:spPr bwMode="auto">
            <a:xfrm>
              <a:off x="1816" y="2306"/>
              <a:ext cx="836" cy="107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de-DE"/>
            </a:p>
          </p:txBody>
        </p:sp>
        <p:sp>
          <p:nvSpPr>
            <p:cNvPr id="13359" name="Rectangle 48"/>
            <p:cNvSpPr>
              <a:spLocks noChangeAspect="1" noChangeArrowheads="1"/>
            </p:cNvSpPr>
            <p:nvPr/>
          </p:nvSpPr>
          <p:spPr bwMode="auto">
            <a:xfrm>
              <a:off x="2217" y="2409"/>
              <a:ext cx="17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5 +</a:t>
              </a:r>
              <a:endParaRPr lang="de-DE" sz="1800"/>
            </a:p>
          </p:txBody>
        </p:sp>
        <p:sp>
          <p:nvSpPr>
            <p:cNvPr id="13360" name="Rectangle 49"/>
            <p:cNvSpPr>
              <a:spLocks noChangeAspect="1" noChangeArrowheads="1"/>
            </p:cNvSpPr>
            <p:nvPr/>
          </p:nvSpPr>
          <p:spPr bwMode="auto">
            <a:xfrm>
              <a:off x="1652" y="3303"/>
              <a:ext cx="782"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spAutoFit/>
            </a:bodyPr>
            <a:lstStyle/>
            <a:p>
              <a:endParaRPr lang="de-DE"/>
            </a:p>
          </p:txBody>
        </p:sp>
        <p:sp>
          <p:nvSpPr>
            <p:cNvPr id="13361" name="Rectangle 50"/>
            <p:cNvSpPr>
              <a:spLocks noChangeAspect="1" noChangeArrowheads="1"/>
            </p:cNvSpPr>
            <p:nvPr/>
          </p:nvSpPr>
          <p:spPr bwMode="auto">
            <a:xfrm>
              <a:off x="1305" y="3275"/>
              <a:ext cx="707" cy="296"/>
            </a:xfrm>
            <a:prstGeom prst="rect">
              <a:avLst/>
            </a:prstGeom>
            <a:solidFill>
              <a:schemeClr val="accent2">
                <a:lumMod val="75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762000"/>
              <a:r>
                <a:rPr lang="de-DE" sz="1200">
                  <a:solidFill>
                    <a:schemeClr val="bg1"/>
                  </a:solidFill>
                </a:rPr>
                <a:t>Weniger wichtig</a:t>
              </a:r>
            </a:p>
          </p:txBody>
        </p:sp>
        <p:sp>
          <p:nvSpPr>
            <p:cNvPr id="13362" name="Rectangle 51"/>
            <p:cNvSpPr>
              <a:spLocks noChangeAspect="1" noChangeArrowheads="1"/>
            </p:cNvSpPr>
            <p:nvPr/>
          </p:nvSpPr>
          <p:spPr bwMode="auto">
            <a:xfrm>
              <a:off x="1305" y="1117"/>
              <a:ext cx="707" cy="181"/>
            </a:xfrm>
            <a:prstGeom prst="rect">
              <a:avLst/>
            </a:prstGeom>
            <a:solidFill>
              <a:schemeClr val="accent2">
                <a:lumMod val="75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762000"/>
              <a:r>
                <a:rPr lang="de-DE" sz="1200" dirty="0">
                  <a:solidFill>
                    <a:schemeClr val="bg1"/>
                  </a:solidFill>
                </a:rPr>
                <a:t>Wertanalyse</a:t>
              </a:r>
            </a:p>
          </p:txBody>
        </p:sp>
        <p:sp>
          <p:nvSpPr>
            <p:cNvPr id="13363" name="Rectangle 52"/>
            <p:cNvSpPr>
              <a:spLocks noChangeAspect="1" noChangeArrowheads="1"/>
            </p:cNvSpPr>
            <p:nvPr/>
          </p:nvSpPr>
          <p:spPr bwMode="auto">
            <a:xfrm>
              <a:off x="4780" y="1117"/>
              <a:ext cx="705" cy="181"/>
            </a:xfrm>
            <a:prstGeom prst="rect">
              <a:avLst/>
            </a:prstGeom>
            <a:solidFill>
              <a:schemeClr val="accent2">
                <a:lumMod val="75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762000"/>
              <a:r>
                <a:rPr lang="de-DE" sz="1200">
                  <a:solidFill>
                    <a:schemeClr val="bg1"/>
                  </a:solidFill>
                </a:rPr>
                <a:t>Halten</a:t>
              </a:r>
            </a:p>
          </p:txBody>
        </p:sp>
        <p:sp>
          <p:nvSpPr>
            <p:cNvPr id="13364" name="Rectangle 53"/>
            <p:cNvSpPr>
              <a:spLocks noChangeAspect="1" noChangeArrowheads="1"/>
            </p:cNvSpPr>
            <p:nvPr/>
          </p:nvSpPr>
          <p:spPr bwMode="auto">
            <a:xfrm>
              <a:off x="4780" y="3327"/>
              <a:ext cx="705" cy="181"/>
            </a:xfrm>
            <a:prstGeom prst="rect">
              <a:avLst/>
            </a:prstGeom>
            <a:solidFill>
              <a:schemeClr val="accent2">
                <a:lumMod val="75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762000"/>
              <a:r>
                <a:rPr lang="de-DE" sz="1200">
                  <a:solidFill>
                    <a:schemeClr val="bg1"/>
                  </a:solidFill>
                </a:rPr>
                <a:t>Verbessern</a:t>
              </a:r>
            </a:p>
          </p:txBody>
        </p:sp>
        <p:sp>
          <p:nvSpPr>
            <p:cNvPr id="13365" name="Rectangle 54"/>
            <p:cNvSpPr>
              <a:spLocks noChangeAspect="1" noChangeArrowheads="1"/>
            </p:cNvSpPr>
            <p:nvPr/>
          </p:nvSpPr>
          <p:spPr bwMode="auto">
            <a:xfrm>
              <a:off x="4713" y="2161"/>
              <a:ext cx="17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rgbClr val="000000"/>
                  </a:solidFill>
                </a:rPr>
                <a:t>3 + </a:t>
              </a:r>
              <a:endParaRPr lang="de-DE" sz="1800"/>
            </a:p>
          </p:txBody>
        </p:sp>
        <p:sp>
          <p:nvSpPr>
            <p:cNvPr id="13366" name="Rectangle 55"/>
            <p:cNvSpPr>
              <a:spLocks noChangeAspect="1" noChangeArrowheads="1"/>
            </p:cNvSpPr>
            <p:nvPr/>
          </p:nvSpPr>
          <p:spPr bwMode="auto">
            <a:xfrm>
              <a:off x="4233" y="2382"/>
              <a:ext cx="17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chemeClr val="bg1"/>
                  </a:solidFill>
                </a:rPr>
                <a:t>1 +</a:t>
              </a:r>
              <a:endParaRPr lang="de-DE" sz="1800">
                <a:solidFill>
                  <a:schemeClr val="bg1"/>
                </a:solidFill>
              </a:endParaRPr>
            </a:p>
          </p:txBody>
        </p:sp>
        <p:sp>
          <p:nvSpPr>
            <p:cNvPr id="13367" name="Rectangle 56"/>
            <p:cNvSpPr>
              <a:spLocks noChangeAspect="1" noChangeArrowheads="1"/>
            </p:cNvSpPr>
            <p:nvPr/>
          </p:nvSpPr>
          <p:spPr bwMode="auto">
            <a:xfrm>
              <a:off x="1980" y="1998"/>
              <a:ext cx="24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762000"/>
              <a:r>
                <a:rPr lang="de-DE" sz="1200">
                  <a:solidFill>
                    <a:schemeClr val="bg1"/>
                  </a:solidFill>
                </a:rPr>
                <a:t>4 +</a:t>
              </a:r>
              <a:endParaRPr lang="de-DE" sz="1800">
                <a:solidFill>
                  <a:schemeClr val="bg1"/>
                </a:solidFill>
              </a:endParaRPr>
            </a:p>
          </p:txBody>
        </p:sp>
      </p:grpSp>
    </p:spTree>
    <p:extLst>
      <p:ext uri="{BB962C8B-B14F-4D97-AF65-F5344CB8AC3E}">
        <p14:creationId xmlns:p14="http://schemas.microsoft.com/office/powerpoint/2010/main" val="412800875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Line 2"/>
          <p:cNvSpPr>
            <a:spLocks noChangeShapeType="1"/>
          </p:cNvSpPr>
          <p:nvPr/>
        </p:nvSpPr>
        <p:spPr bwMode="auto">
          <a:xfrm>
            <a:off x="9534525" y="5870575"/>
            <a:ext cx="0" cy="9874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de-CH"/>
          </a:p>
        </p:txBody>
      </p:sp>
      <p:sp>
        <p:nvSpPr>
          <p:cNvPr id="14339" name="Line 3"/>
          <p:cNvSpPr>
            <a:spLocks noChangeShapeType="1"/>
          </p:cNvSpPr>
          <p:nvPr/>
        </p:nvSpPr>
        <p:spPr bwMode="auto">
          <a:xfrm flipH="1">
            <a:off x="4422775" y="6832600"/>
            <a:ext cx="51022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de-CH"/>
          </a:p>
        </p:txBody>
      </p:sp>
      <p:sp>
        <p:nvSpPr>
          <p:cNvPr id="14340" name="Rectangle 4"/>
          <p:cNvSpPr>
            <a:spLocks noChangeArrowheads="1"/>
          </p:cNvSpPr>
          <p:nvPr/>
        </p:nvSpPr>
        <p:spPr bwMode="auto">
          <a:xfrm>
            <a:off x="0" y="0"/>
            <a:ext cx="9925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de-DE"/>
          </a:p>
        </p:txBody>
      </p:sp>
      <p:sp>
        <p:nvSpPr>
          <p:cNvPr id="14341" name="Rectangle 5"/>
          <p:cNvSpPr>
            <a:spLocks noChangeArrowheads="1"/>
          </p:cNvSpPr>
          <p:nvPr/>
        </p:nvSpPr>
        <p:spPr bwMode="auto">
          <a:xfrm>
            <a:off x="3808413" y="4610100"/>
            <a:ext cx="57165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spAutoFit/>
          </a:bodyPr>
          <a:lstStyle/>
          <a:p>
            <a:pPr algn="r" defTabSz="228600" eaLnBrk="0" hangingPunct="0">
              <a:lnSpc>
                <a:spcPct val="90000"/>
              </a:lnSpc>
              <a:spcBef>
                <a:spcPct val="0"/>
              </a:spcBef>
              <a:spcAft>
                <a:spcPct val="50000"/>
              </a:spcAft>
              <a:buFontTx/>
              <a:buNone/>
              <a:tabLst>
                <a:tab pos="315913" algn="l"/>
              </a:tabLst>
            </a:pPr>
            <a:r>
              <a:rPr lang="de-CH" sz="1000" b="0" dirty="0"/>
              <a:t>Ihre Ansprechpartner </a:t>
            </a:r>
          </a:p>
          <a:p>
            <a:pPr algn="r" defTabSz="228600" eaLnBrk="0" hangingPunct="0">
              <a:lnSpc>
                <a:spcPct val="90000"/>
              </a:lnSpc>
              <a:spcBef>
                <a:spcPct val="0"/>
              </a:spcBef>
              <a:spcAft>
                <a:spcPct val="50000"/>
              </a:spcAft>
              <a:buFontTx/>
              <a:buNone/>
              <a:tabLst>
                <a:tab pos="315913" algn="l"/>
              </a:tabLst>
            </a:pPr>
            <a:r>
              <a:rPr lang="de-CH" sz="1000" b="0" dirty="0"/>
              <a:t>Ignaz Furger</a:t>
            </a:r>
          </a:p>
          <a:p>
            <a:pPr algn="r" defTabSz="228600" eaLnBrk="0" hangingPunct="0">
              <a:lnSpc>
                <a:spcPct val="90000"/>
              </a:lnSpc>
              <a:spcBef>
                <a:spcPct val="0"/>
              </a:spcBef>
              <a:spcAft>
                <a:spcPct val="50000"/>
              </a:spcAft>
              <a:buFontTx/>
              <a:buNone/>
              <a:tabLst>
                <a:tab pos="315913" algn="l"/>
              </a:tabLst>
            </a:pPr>
            <a:r>
              <a:rPr lang="de-CH" sz="1000" b="0" dirty="0"/>
              <a:t>Furger und Partner AG</a:t>
            </a:r>
            <a:br>
              <a:rPr lang="de-CH" sz="1000" b="0" dirty="0"/>
            </a:br>
            <a:r>
              <a:rPr lang="de-CH" sz="1000" b="0" dirty="0"/>
              <a:t>Strategieentwicklung</a:t>
            </a:r>
            <a:br>
              <a:rPr lang="de-CH" sz="1000" b="0" dirty="0"/>
            </a:br>
            <a:r>
              <a:rPr lang="de-CH" sz="1000" b="0" dirty="0" err="1"/>
              <a:t>Hottingerstrasse</a:t>
            </a:r>
            <a:r>
              <a:rPr lang="de-CH" sz="1000" b="0" dirty="0"/>
              <a:t> 21</a:t>
            </a:r>
          </a:p>
          <a:p>
            <a:pPr algn="r" defTabSz="228600" eaLnBrk="0" hangingPunct="0">
              <a:lnSpc>
                <a:spcPct val="90000"/>
              </a:lnSpc>
              <a:spcBef>
                <a:spcPct val="0"/>
              </a:spcBef>
              <a:spcAft>
                <a:spcPct val="50000"/>
              </a:spcAft>
              <a:buFontTx/>
              <a:buNone/>
              <a:tabLst>
                <a:tab pos="315913" algn="l"/>
              </a:tabLst>
            </a:pPr>
            <a:r>
              <a:rPr lang="de-CH" sz="1000" b="0" dirty="0"/>
              <a:t>CH – 8032 Zürich</a:t>
            </a:r>
          </a:p>
          <a:p>
            <a:pPr algn="r" defTabSz="228600" eaLnBrk="0" hangingPunct="0">
              <a:lnSpc>
                <a:spcPct val="90000"/>
              </a:lnSpc>
              <a:spcBef>
                <a:spcPct val="0"/>
              </a:spcBef>
              <a:spcAft>
                <a:spcPct val="50000"/>
              </a:spcAft>
              <a:buFontTx/>
              <a:buNone/>
              <a:tabLst>
                <a:tab pos="315913" algn="l"/>
              </a:tabLst>
            </a:pPr>
            <a:r>
              <a:rPr lang="de-CH" sz="1000" b="0" dirty="0"/>
              <a:t>Fon	+41 44 256 80 70</a:t>
            </a:r>
            <a:br>
              <a:rPr lang="de-CH" sz="1000" b="0" dirty="0"/>
            </a:br>
            <a:r>
              <a:rPr lang="de-CH" sz="1000" b="0" dirty="0"/>
              <a:t>Fax	+41 44 256 80 79</a:t>
            </a:r>
            <a:br>
              <a:rPr lang="de-CH" sz="1000" b="0" dirty="0"/>
            </a:br>
            <a:r>
              <a:rPr lang="de-CH" sz="1000" b="0" dirty="0"/>
              <a:t>Mail	furger@furger-partner.ch</a:t>
            </a:r>
          </a:p>
        </p:txBody>
      </p:sp>
      <p:pic>
        <p:nvPicPr>
          <p:cNvPr id="14342" name="Grafik 7" descr="Logo_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21675" y="1357313"/>
            <a:ext cx="128270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2857511"/>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5"/>
          <p:cNvSpPr>
            <a:spLocks noGrp="1" noChangeArrowheads="1"/>
          </p:cNvSpPr>
          <p:nvPr>
            <p:ph type="title"/>
          </p:nvPr>
        </p:nvSpPr>
        <p:spPr>
          <a:xfrm>
            <a:off x="304800" y="574675"/>
            <a:ext cx="9288463" cy="379206"/>
          </a:xfrm>
          <a:noFill/>
        </p:spPr>
        <p:txBody>
          <a:bodyPr>
            <a:spAutoFit/>
          </a:bodyPr>
          <a:lstStyle/>
          <a:p>
            <a:pPr defTabSz="1042988" eaLnBrk="1" hangingPunct="1"/>
            <a:r>
              <a:rPr lang="de-CH" dirty="0" smtClean="0"/>
              <a:t>Die 2 Dimensionen </a:t>
            </a:r>
            <a:r>
              <a:rPr lang="de-CH" dirty="0" smtClean="0"/>
              <a:t>der </a:t>
            </a:r>
            <a:r>
              <a:rPr lang="de-CH" smtClean="0"/>
              <a:t>Value </a:t>
            </a:r>
            <a:r>
              <a:rPr lang="de-CH" smtClean="0"/>
              <a:t>Proposition</a:t>
            </a:r>
            <a:endParaRPr lang="de-CH" dirty="0" smtClean="0"/>
          </a:p>
        </p:txBody>
      </p:sp>
      <p:sp>
        <p:nvSpPr>
          <p:cNvPr id="6152" name="Freeform 7"/>
          <p:cNvSpPr>
            <a:spLocks/>
          </p:cNvSpPr>
          <p:nvPr/>
        </p:nvSpPr>
        <p:spPr bwMode="auto">
          <a:xfrm>
            <a:off x="7358063" y="5508626"/>
            <a:ext cx="1587" cy="1588"/>
          </a:xfrm>
          <a:custGeom>
            <a:avLst/>
            <a:gdLst>
              <a:gd name="T0" fmla="*/ 0 w 1587"/>
              <a:gd name="T1" fmla="*/ 0 h 1588"/>
              <a:gd name="T2" fmla="*/ 0 w 1587"/>
              <a:gd name="T3" fmla="*/ 0 h 1588"/>
              <a:gd name="T4" fmla="*/ 0 w 1587"/>
              <a:gd name="T5" fmla="*/ 0 h 1588"/>
              <a:gd name="T6" fmla="*/ 0 w 1587"/>
              <a:gd name="T7" fmla="*/ 0 h 1588"/>
              <a:gd name="T8" fmla="*/ 0 w 1587"/>
              <a:gd name="T9" fmla="*/ 0 h 1588"/>
              <a:gd name="T10" fmla="*/ 0 w 1587"/>
              <a:gd name="T11" fmla="*/ 0 h 1588"/>
              <a:gd name="T12" fmla="*/ 0 w 1587"/>
              <a:gd name="T13" fmla="*/ 0 h 1588"/>
              <a:gd name="T14" fmla="*/ 0 60000 65536"/>
              <a:gd name="T15" fmla="*/ 0 60000 65536"/>
              <a:gd name="T16" fmla="*/ 0 60000 65536"/>
              <a:gd name="T17" fmla="*/ 0 60000 65536"/>
              <a:gd name="T18" fmla="*/ 0 60000 65536"/>
              <a:gd name="T19" fmla="*/ 0 60000 65536"/>
              <a:gd name="T20" fmla="*/ 0 60000 65536"/>
              <a:gd name="T21" fmla="*/ 0 w 1587"/>
              <a:gd name="T22" fmla="*/ 0 h 1588"/>
              <a:gd name="T23" fmla="*/ 1587 w 1587"/>
              <a:gd name="T24" fmla="*/ 1588 h 15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7" h="1588">
                <a:moveTo>
                  <a:pt x="0" y="0"/>
                </a:move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CH" dirty="0"/>
          </a:p>
        </p:txBody>
      </p:sp>
      <p:sp>
        <p:nvSpPr>
          <p:cNvPr id="6155" name="Rectangle 10"/>
          <p:cNvSpPr>
            <a:spLocks noChangeArrowheads="1"/>
          </p:cNvSpPr>
          <p:nvPr/>
        </p:nvSpPr>
        <p:spPr bwMode="auto">
          <a:xfrm>
            <a:off x="6958583" y="3809293"/>
            <a:ext cx="2723325" cy="208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82647">
            <a:spAutoFit/>
          </a:bodyPr>
          <a:lstStyle/>
          <a:p>
            <a:pPr marL="236538" lvl="1" indent="-234950">
              <a:lnSpc>
                <a:spcPct val="90000"/>
              </a:lnSpc>
              <a:spcBef>
                <a:spcPct val="0"/>
              </a:spcBef>
              <a:spcAft>
                <a:spcPct val="30000"/>
              </a:spcAft>
              <a:buClr>
                <a:schemeClr val="accent1"/>
              </a:buClr>
              <a:buFont typeface="Wingdings" pitchFamily="2" charset="2"/>
              <a:buChar char="n"/>
            </a:pPr>
            <a:endParaRPr lang="de-CH" b="0" dirty="0" smtClean="0"/>
          </a:p>
          <a:p>
            <a:pPr>
              <a:lnSpc>
                <a:spcPct val="90000"/>
              </a:lnSpc>
              <a:spcBef>
                <a:spcPct val="0"/>
              </a:spcBef>
              <a:spcAft>
                <a:spcPct val="30000"/>
              </a:spcAft>
              <a:buClr>
                <a:schemeClr val="accent1"/>
              </a:buClr>
            </a:pPr>
            <a:r>
              <a:rPr lang="de-CH" dirty="0" smtClean="0"/>
              <a:t>Relativer Wert:</a:t>
            </a:r>
            <a:r>
              <a:rPr lang="de-CH" b="0" dirty="0" smtClean="0"/>
              <a:t> </a:t>
            </a:r>
          </a:p>
          <a:p>
            <a:pPr marL="182563" lvl="2" indent="-182563">
              <a:lnSpc>
                <a:spcPct val="90000"/>
              </a:lnSpc>
              <a:spcBef>
                <a:spcPct val="0"/>
              </a:spcBef>
              <a:spcAft>
                <a:spcPct val="30000"/>
              </a:spcAft>
              <a:buFont typeface="Franklin Gothic Book" pitchFamily="34" charset="0"/>
              <a:buChar char="―"/>
            </a:pPr>
            <a:r>
              <a:rPr lang="de-CH" b="0" dirty="0" smtClean="0"/>
              <a:t>Wertangebot aus Sicht des Kunden</a:t>
            </a:r>
          </a:p>
          <a:p>
            <a:pPr marL="182563" lvl="2" indent="-182563">
              <a:lnSpc>
                <a:spcPct val="90000"/>
              </a:lnSpc>
              <a:spcBef>
                <a:spcPct val="0"/>
              </a:spcBef>
              <a:spcAft>
                <a:spcPct val="30000"/>
              </a:spcAft>
              <a:buFont typeface="Franklin Gothic Book" pitchFamily="34" charset="0"/>
              <a:buChar char="―"/>
            </a:pPr>
            <a:r>
              <a:rPr lang="de-CH" b="0" dirty="0" smtClean="0"/>
              <a:t>gemessen anhand der kaufentscheidenden Produkt- und Servicemerkmale</a:t>
            </a:r>
          </a:p>
          <a:p>
            <a:pPr marL="182563" lvl="2" indent="-182563">
              <a:lnSpc>
                <a:spcPct val="90000"/>
              </a:lnSpc>
              <a:spcBef>
                <a:spcPct val="0"/>
              </a:spcBef>
              <a:spcAft>
                <a:spcPct val="30000"/>
              </a:spcAft>
              <a:buFont typeface="Franklin Gothic Book" pitchFamily="34" charset="0"/>
              <a:buChar char="―"/>
            </a:pPr>
            <a:r>
              <a:rPr lang="de-CH" b="0" dirty="0" smtClean="0"/>
              <a:t>im Vergleich zu den wichtigsten Konkurrenten</a:t>
            </a:r>
            <a:endParaRPr lang="de-CH" b="0" dirty="0"/>
          </a:p>
        </p:txBody>
      </p:sp>
      <p:sp>
        <p:nvSpPr>
          <p:cNvPr id="6162" name="Text Box 19"/>
          <p:cNvSpPr txBox="1">
            <a:spLocks noChangeArrowheads="1"/>
          </p:cNvSpPr>
          <p:nvPr/>
        </p:nvSpPr>
        <p:spPr bwMode="auto">
          <a:xfrm>
            <a:off x="317500" y="6135688"/>
            <a:ext cx="26225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defTabSz="957263" eaLnBrk="0" hangingPunct="0">
              <a:defRPr sz="1400" b="1">
                <a:solidFill>
                  <a:schemeClr val="tx1"/>
                </a:solidFill>
                <a:latin typeface="Arial" charset="0"/>
              </a:defRPr>
            </a:lvl1pPr>
            <a:lvl2pPr marL="742950" indent="-285750" defTabSz="957263" eaLnBrk="0" hangingPunct="0">
              <a:defRPr sz="1400" b="1">
                <a:solidFill>
                  <a:schemeClr val="tx1"/>
                </a:solidFill>
                <a:latin typeface="Arial" charset="0"/>
              </a:defRPr>
            </a:lvl2pPr>
            <a:lvl3pPr marL="1143000" indent="-228600" defTabSz="957263" eaLnBrk="0" hangingPunct="0">
              <a:defRPr sz="1400" b="1">
                <a:solidFill>
                  <a:schemeClr val="tx1"/>
                </a:solidFill>
                <a:latin typeface="Arial" charset="0"/>
              </a:defRPr>
            </a:lvl3pPr>
            <a:lvl4pPr marL="1600200" indent="-228600" defTabSz="957263" eaLnBrk="0" hangingPunct="0">
              <a:defRPr sz="1400" b="1">
                <a:solidFill>
                  <a:schemeClr val="tx1"/>
                </a:solidFill>
                <a:latin typeface="Arial" charset="0"/>
              </a:defRPr>
            </a:lvl4pPr>
            <a:lvl5pPr marL="2057400" indent="-228600" defTabSz="957263" eaLnBrk="0" hangingPunct="0">
              <a:defRPr sz="1400" b="1">
                <a:solidFill>
                  <a:schemeClr val="tx1"/>
                </a:solidFill>
                <a:latin typeface="Arial" charset="0"/>
              </a:defRPr>
            </a:lvl5pPr>
            <a:lvl6pPr marL="2514600" indent="-228600" defTabSz="957263" eaLnBrk="0" fontAlgn="base" hangingPunct="0">
              <a:spcBef>
                <a:spcPct val="20000"/>
              </a:spcBef>
              <a:spcAft>
                <a:spcPct val="0"/>
              </a:spcAft>
              <a:buFont typeface="Arial" charset="0"/>
              <a:defRPr sz="1400" b="1">
                <a:solidFill>
                  <a:schemeClr val="tx1"/>
                </a:solidFill>
                <a:latin typeface="Arial" charset="0"/>
              </a:defRPr>
            </a:lvl6pPr>
            <a:lvl7pPr marL="2971800" indent="-228600" defTabSz="957263" eaLnBrk="0" fontAlgn="base" hangingPunct="0">
              <a:spcBef>
                <a:spcPct val="20000"/>
              </a:spcBef>
              <a:spcAft>
                <a:spcPct val="0"/>
              </a:spcAft>
              <a:buFont typeface="Arial" charset="0"/>
              <a:defRPr sz="1400" b="1">
                <a:solidFill>
                  <a:schemeClr val="tx1"/>
                </a:solidFill>
                <a:latin typeface="Arial" charset="0"/>
              </a:defRPr>
            </a:lvl7pPr>
            <a:lvl8pPr marL="3429000" indent="-228600" defTabSz="957263" eaLnBrk="0" fontAlgn="base" hangingPunct="0">
              <a:spcBef>
                <a:spcPct val="20000"/>
              </a:spcBef>
              <a:spcAft>
                <a:spcPct val="0"/>
              </a:spcAft>
              <a:buFont typeface="Arial" charset="0"/>
              <a:defRPr sz="1400" b="1">
                <a:solidFill>
                  <a:schemeClr val="tx1"/>
                </a:solidFill>
                <a:latin typeface="Arial" charset="0"/>
              </a:defRPr>
            </a:lvl8pPr>
            <a:lvl9pPr marL="3886200" indent="-228600" defTabSz="957263" eaLnBrk="0" fontAlgn="base" hangingPunct="0">
              <a:spcBef>
                <a:spcPct val="20000"/>
              </a:spcBef>
              <a:spcAft>
                <a:spcPct val="0"/>
              </a:spcAft>
              <a:buFont typeface="Arial" charset="0"/>
              <a:defRPr sz="1400" b="1">
                <a:solidFill>
                  <a:schemeClr val="tx1"/>
                </a:solidFill>
                <a:latin typeface="Arial" charset="0"/>
              </a:defRPr>
            </a:lvl9pPr>
          </a:lstStyle>
          <a:p>
            <a:pPr eaLnBrk="1" hangingPunct="1">
              <a:spcBef>
                <a:spcPct val="50000"/>
              </a:spcBef>
              <a:buFontTx/>
              <a:buNone/>
            </a:pPr>
            <a:r>
              <a:rPr lang="de-CH" sz="1050" b="0" dirty="0" smtClean="0"/>
              <a:t>Quelle: </a:t>
            </a:r>
            <a:r>
              <a:rPr lang="de-CH" sz="1050" b="0" dirty="0" err="1" smtClean="0"/>
              <a:t>Buzzel</a:t>
            </a:r>
            <a:r>
              <a:rPr lang="de-CH" sz="1050" b="0" dirty="0" smtClean="0"/>
              <a:t> / Gale: The PIMS </a:t>
            </a:r>
            <a:r>
              <a:rPr lang="de-CH" sz="1050" b="0" dirty="0" err="1" smtClean="0"/>
              <a:t>Principle</a:t>
            </a:r>
            <a:endParaRPr lang="de-CH" sz="1050" b="0" dirty="0"/>
          </a:p>
        </p:txBody>
      </p:sp>
      <p:sp>
        <p:nvSpPr>
          <p:cNvPr id="2" name="Rechteck 1"/>
          <p:cNvSpPr/>
          <p:nvPr/>
        </p:nvSpPr>
        <p:spPr>
          <a:xfrm>
            <a:off x="272780" y="1980913"/>
            <a:ext cx="1965595" cy="1117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82647">
            <a:spAutoFit/>
          </a:bodyPr>
          <a:lstStyle/>
          <a:p>
            <a:pPr marL="236538" lvl="1" indent="-234950">
              <a:lnSpc>
                <a:spcPct val="90000"/>
              </a:lnSpc>
              <a:spcBef>
                <a:spcPct val="0"/>
              </a:spcBef>
              <a:spcAft>
                <a:spcPct val="30000"/>
              </a:spcAft>
              <a:buClr>
                <a:schemeClr val="accent1"/>
              </a:buClr>
              <a:buFont typeface="Wingdings" pitchFamily="2" charset="2"/>
              <a:buChar char="n"/>
            </a:pPr>
            <a:r>
              <a:rPr lang="de-CH" b="0" dirty="0" smtClean="0"/>
              <a:t>Relativer Preis: </a:t>
            </a:r>
          </a:p>
          <a:p>
            <a:pPr marL="182563" lvl="2" indent="-182563">
              <a:lnSpc>
                <a:spcPct val="90000"/>
              </a:lnSpc>
              <a:spcBef>
                <a:spcPct val="0"/>
              </a:spcBef>
              <a:spcAft>
                <a:spcPct val="30000"/>
              </a:spcAft>
              <a:buFont typeface="Franklin Gothic Book" pitchFamily="34" charset="0"/>
              <a:buChar char="―"/>
            </a:pPr>
            <a:r>
              <a:rPr lang="de-CH" b="0" dirty="0" smtClean="0"/>
              <a:t>eigener Preis im    Vergleich zu dem    der wichtigsten    Konkurrenten</a:t>
            </a:r>
            <a:endParaRPr lang="de-CH" b="0" dirty="0"/>
          </a:p>
        </p:txBody>
      </p:sp>
      <p:sp>
        <p:nvSpPr>
          <p:cNvPr id="16" name="Freeform 2"/>
          <p:cNvSpPr>
            <a:spLocks/>
          </p:cNvSpPr>
          <p:nvPr/>
        </p:nvSpPr>
        <p:spPr bwMode="auto">
          <a:xfrm>
            <a:off x="2238375" y="2014538"/>
            <a:ext cx="4489601" cy="3705225"/>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lIns="0" tIns="0" rIns="0" bIns="0" anchor="ctr"/>
          <a:lstStyle/>
          <a:p>
            <a:endParaRPr lang="de-CH" dirty="0"/>
          </a:p>
        </p:txBody>
      </p:sp>
      <p:sp>
        <p:nvSpPr>
          <p:cNvPr id="17" name="Freeform 3"/>
          <p:cNvSpPr>
            <a:spLocks/>
          </p:cNvSpPr>
          <p:nvPr/>
        </p:nvSpPr>
        <p:spPr bwMode="auto">
          <a:xfrm rot="10800000">
            <a:off x="2238375" y="2014536"/>
            <a:ext cx="4489601" cy="3705225"/>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ln>
            <a:noFill/>
            <a:headEnd/>
            <a:tailEnd/>
          </a:ln>
        </p:spPr>
        <p:style>
          <a:lnRef idx="1">
            <a:schemeClr val="accent4"/>
          </a:lnRef>
          <a:fillRef idx="3">
            <a:schemeClr val="accent4"/>
          </a:fillRef>
          <a:effectRef idx="2">
            <a:schemeClr val="accent4"/>
          </a:effectRef>
          <a:fontRef idx="minor">
            <a:schemeClr val="lt1"/>
          </a:fontRef>
        </p:style>
        <p:txBody>
          <a:bodyPr wrap="none" lIns="0" tIns="0" rIns="0" bIns="0" anchor="ctr"/>
          <a:lstStyle/>
          <a:p>
            <a:endParaRPr lang="de-CH" dirty="0"/>
          </a:p>
        </p:txBody>
      </p:sp>
      <p:sp>
        <p:nvSpPr>
          <p:cNvPr id="18" name="Freeform 7"/>
          <p:cNvSpPr>
            <a:spLocks/>
          </p:cNvSpPr>
          <p:nvPr/>
        </p:nvSpPr>
        <p:spPr bwMode="auto">
          <a:xfrm>
            <a:off x="7240739" y="5421313"/>
            <a:ext cx="1587" cy="1588"/>
          </a:xfrm>
          <a:custGeom>
            <a:avLst/>
            <a:gdLst>
              <a:gd name="T0" fmla="*/ 0 w 1587"/>
              <a:gd name="T1" fmla="*/ 0 h 1588"/>
              <a:gd name="T2" fmla="*/ 0 w 1587"/>
              <a:gd name="T3" fmla="*/ 0 h 1588"/>
              <a:gd name="T4" fmla="*/ 0 w 1587"/>
              <a:gd name="T5" fmla="*/ 0 h 1588"/>
              <a:gd name="T6" fmla="*/ 0 w 1587"/>
              <a:gd name="T7" fmla="*/ 0 h 1588"/>
              <a:gd name="T8" fmla="*/ 0 w 1587"/>
              <a:gd name="T9" fmla="*/ 0 h 1588"/>
              <a:gd name="T10" fmla="*/ 0 w 1587"/>
              <a:gd name="T11" fmla="*/ 0 h 1588"/>
              <a:gd name="T12" fmla="*/ 0 w 1587"/>
              <a:gd name="T13" fmla="*/ 0 h 1588"/>
              <a:gd name="T14" fmla="*/ 0 60000 65536"/>
              <a:gd name="T15" fmla="*/ 0 60000 65536"/>
              <a:gd name="T16" fmla="*/ 0 60000 65536"/>
              <a:gd name="T17" fmla="*/ 0 60000 65536"/>
              <a:gd name="T18" fmla="*/ 0 60000 65536"/>
              <a:gd name="T19" fmla="*/ 0 60000 65536"/>
              <a:gd name="T20" fmla="*/ 0 60000 65536"/>
              <a:gd name="T21" fmla="*/ 0 w 1587"/>
              <a:gd name="T22" fmla="*/ 0 h 1588"/>
              <a:gd name="T23" fmla="*/ 1587 w 1587"/>
              <a:gd name="T24" fmla="*/ 1588 h 15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7" h="1588">
                <a:moveTo>
                  <a:pt x="0" y="0"/>
                </a:move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CH" dirty="0"/>
          </a:p>
        </p:txBody>
      </p:sp>
      <p:sp>
        <p:nvSpPr>
          <p:cNvPr id="23" name="Rectangle 4"/>
          <p:cNvSpPr>
            <a:spLocks noChangeArrowheads="1"/>
          </p:cNvSpPr>
          <p:nvPr/>
        </p:nvSpPr>
        <p:spPr bwMode="auto">
          <a:xfrm>
            <a:off x="2237509" y="2001838"/>
            <a:ext cx="4482529" cy="3717925"/>
          </a:xfrm>
          <a:prstGeom prst="rect">
            <a:avLst/>
          </a:prstGeom>
          <a:noFill/>
          <a:ln w="9525">
            <a:solidFill>
              <a:srgbClr val="0D599E"/>
            </a:solidFill>
            <a:miter lim="800000"/>
            <a:headEnd/>
            <a:tailEnd/>
          </a:ln>
          <a:extLst>
            <a:ext uri="{909E8E84-426E-40DD-AFC4-6F175D3DCCD1}">
              <a14:hiddenFill xmlns:a14="http://schemas.microsoft.com/office/drawing/2010/main">
                <a:solidFill>
                  <a:srgbClr val="FFFFFF"/>
                </a:solidFill>
              </a14:hiddenFill>
            </a:ext>
          </a:extLst>
        </p:spPr>
        <p:txBody>
          <a:bodyPr wrap="none" lIns="72000" tIns="0" rIns="0" bIns="0" anchor="ctr"/>
          <a:lstStyle/>
          <a:p>
            <a:endParaRPr lang="de-CH" dirty="0"/>
          </a:p>
        </p:txBody>
      </p:sp>
      <p:sp>
        <p:nvSpPr>
          <p:cNvPr id="25" name="Line 11"/>
          <p:cNvSpPr>
            <a:spLocks noChangeShapeType="1"/>
          </p:cNvSpPr>
          <p:nvPr/>
        </p:nvSpPr>
        <p:spPr bwMode="auto">
          <a:xfrm flipV="1">
            <a:off x="2234162" y="2011363"/>
            <a:ext cx="4481114" cy="3702050"/>
          </a:xfrm>
          <a:prstGeom prst="line">
            <a:avLst/>
          </a:prstGeom>
          <a:ln>
            <a:headEnd/>
            <a:tailEnd/>
          </a:ln>
          <a:extLst/>
        </p:spPr>
        <p:style>
          <a:lnRef idx="1">
            <a:schemeClr val="accent1"/>
          </a:lnRef>
          <a:fillRef idx="0">
            <a:schemeClr val="accent1"/>
          </a:fillRef>
          <a:effectRef idx="0">
            <a:schemeClr val="accent1"/>
          </a:effectRef>
          <a:fontRef idx="minor">
            <a:schemeClr val="tx1"/>
          </a:fontRef>
        </p:style>
        <p:txBody>
          <a:bodyPr wrap="none" lIns="0" tIns="0" rIns="0" bIns="0" anchor="ctr"/>
          <a:lstStyle/>
          <a:p>
            <a:endParaRPr lang="de-CH" dirty="0"/>
          </a:p>
        </p:txBody>
      </p:sp>
      <p:sp>
        <p:nvSpPr>
          <p:cNvPr id="26" name="Rectangle 6"/>
          <p:cNvSpPr>
            <a:spLocks noChangeArrowheads="1"/>
          </p:cNvSpPr>
          <p:nvPr/>
        </p:nvSpPr>
        <p:spPr bwMode="auto">
          <a:xfrm>
            <a:off x="2458649" y="2325181"/>
            <a:ext cx="1187990" cy="395903"/>
          </a:xfrm>
          <a:prstGeom prst="rect">
            <a:avLst/>
          </a:prstGeom>
          <a:solidFill>
            <a:schemeClr val="accent6"/>
          </a:solidFill>
          <a:ln w="9525">
            <a:noFill/>
            <a:miter lim="800000"/>
            <a:headEnd/>
            <a:tailEnd/>
          </a:ln>
        </p:spPr>
        <p:txBody>
          <a:bodyPr wrap="square" lIns="27432" tIns="22860" rIns="27432"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defRPr sz="1000"/>
            </a:pPr>
            <a:r>
              <a:rPr lang="de-CH" sz="1000" b="1" i="0" u="none" strike="noStrike" baseline="0" dirty="0" smtClean="0">
                <a:solidFill>
                  <a:srgbClr val="000000"/>
                </a:solidFill>
                <a:latin typeface="Helv"/>
              </a:rPr>
              <a:t>Negativer</a:t>
            </a:r>
            <a:r>
              <a:rPr lang="de-CH" sz="1000" b="1" i="0" u="none" strike="noStrike" dirty="0" smtClean="0">
                <a:solidFill>
                  <a:srgbClr val="000000"/>
                </a:solidFill>
                <a:latin typeface="Helv"/>
              </a:rPr>
              <a:t> Kundennutzen</a:t>
            </a:r>
            <a:endParaRPr lang="de-CH" sz="1000" b="1" i="0" u="none" strike="noStrike" baseline="0" dirty="0">
              <a:solidFill>
                <a:srgbClr val="000000"/>
              </a:solidFill>
              <a:latin typeface="Helv"/>
            </a:endParaRPr>
          </a:p>
        </p:txBody>
      </p:sp>
      <p:sp>
        <p:nvSpPr>
          <p:cNvPr id="27" name="Kreuz 26"/>
          <p:cNvSpPr/>
          <p:nvPr/>
        </p:nvSpPr>
        <p:spPr bwMode="auto">
          <a:xfrm>
            <a:off x="5184233" y="4234911"/>
            <a:ext cx="1187990" cy="1187990"/>
          </a:xfrm>
          <a:prstGeom prst="plus">
            <a:avLst>
              <a:gd name="adj" fmla="val 33796"/>
            </a:avLst>
          </a:prstGeom>
          <a:solidFill>
            <a:schemeClr val="accent6"/>
          </a:solidFill>
          <a:ln w="9525" cap="flat" cmpd="sng" algn="ctr">
            <a:noFill/>
            <a:prstDash val="solid"/>
            <a:round/>
            <a:headEnd type="none" w="med" len="med"/>
            <a:tailEnd type="none" w="med" len="med"/>
          </a:ln>
          <a:effectLst/>
        </p:spPr>
        <p:txBody>
          <a:bodyPr wrap="square" lIns="18288" tIns="0" rIns="0" bIns="0"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de-CH" dirty="0"/>
          </a:p>
        </p:txBody>
      </p:sp>
      <p:pic>
        <p:nvPicPr>
          <p:cNvPr id="28" name="chart"/>
          <p:cNvPicPr>
            <a:picLocks noChangeAspect="1"/>
          </p:cNvPicPr>
          <p:nvPr/>
        </p:nvPicPr>
        <p:blipFill>
          <a:blip r:embed="rId3"/>
          <a:stretch>
            <a:fillRect/>
          </a:stretch>
        </p:blipFill>
        <p:spPr>
          <a:xfrm>
            <a:off x="5311082" y="4626126"/>
            <a:ext cx="934293" cy="402383"/>
          </a:xfrm>
          <a:prstGeom prst="rect">
            <a:avLst/>
          </a:prstGeom>
        </p:spPr>
      </p:pic>
    </p:spTree>
    <p:extLst>
      <p:ext uri="{BB962C8B-B14F-4D97-AF65-F5344CB8AC3E}">
        <p14:creationId xmlns:p14="http://schemas.microsoft.com/office/powerpoint/2010/main" val="373831386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uppieren 26"/>
          <p:cNvGrpSpPr/>
          <p:nvPr/>
        </p:nvGrpSpPr>
        <p:grpSpPr>
          <a:xfrm>
            <a:off x="2936702" y="1909763"/>
            <a:ext cx="5008164" cy="3717925"/>
            <a:chOff x="2936702" y="1909763"/>
            <a:chExt cx="5008164" cy="3717925"/>
          </a:xfrm>
        </p:grpSpPr>
        <p:sp>
          <p:nvSpPr>
            <p:cNvPr id="28" name="Freeform 2"/>
            <p:cNvSpPr>
              <a:spLocks/>
            </p:cNvSpPr>
            <p:nvPr/>
          </p:nvSpPr>
          <p:spPr bwMode="auto">
            <a:xfrm>
              <a:off x="2940915" y="1922463"/>
              <a:ext cx="4489601" cy="3705225"/>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lIns="0" tIns="0" rIns="0" bIns="0" anchor="ctr"/>
            <a:lstStyle/>
            <a:p>
              <a:endParaRPr lang="de-CH"/>
            </a:p>
          </p:txBody>
        </p:sp>
        <p:sp>
          <p:nvSpPr>
            <p:cNvPr id="29" name="Freeform 3"/>
            <p:cNvSpPr>
              <a:spLocks/>
            </p:cNvSpPr>
            <p:nvPr/>
          </p:nvSpPr>
          <p:spPr bwMode="auto">
            <a:xfrm rot="10800000">
              <a:off x="2940915" y="1922461"/>
              <a:ext cx="4489601" cy="3705225"/>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ln>
              <a:noFill/>
              <a:headEnd/>
              <a:tailEnd/>
            </a:ln>
          </p:spPr>
          <p:style>
            <a:lnRef idx="1">
              <a:schemeClr val="accent4"/>
            </a:lnRef>
            <a:fillRef idx="3">
              <a:schemeClr val="accent4"/>
            </a:fillRef>
            <a:effectRef idx="2">
              <a:schemeClr val="accent4"/>
            </a:effectRef>
            <a:fontRef idx="minor">
              <a:schemeClr val="lt1"/>
            </a:fontRef>
          </p:style>
          <p:txBody>
            <a:bodyPr wrap="none" lIns="0" tIns="0" rIns="0" bIns="0" anchor="ctr"/>
            <a:lstStyle/>
            <a:p>
              <a:endParaRPr lang="de-CH"/>
            </a:p>
          </p:txBody>
        </p:sp>
        <p:sp>
          <p:nvSpPr>
            <p:cNvPr id="30" name="Freeform 7"/>
            <p:cNvSpPr>
              <a:spLocks/>
            </p:cNvSpPr>
            <p:nvPr/>
          </p:nvSpPr>
          <p:spPr bwMode="auto">
            <a:xfrm>
              <a:off x="7943279" y="5329238"/>
              <a:ext cx="1587" cy="1588"/>
            </a:xfrm>
            <a:custGeom>
              <a:avLst/>
              <a:gdLst>
                <a:gd name="T0" fmla="*/ 0 w 1587"/>
                <a:gd name="T1" fmla="*/ 0 h 1588"/>
                <a:gd name="T2" fmla="*/ 0 w 1587"/>
                <a:gd name="T3" fmla="*/ 0 h 1588"/>
                <a:gd name="T4" fmla="*/ 0 w 1587"/>
                <a:gd name="T5" fmla="*/ 0 h 1588"/>
                <a:gd name="T6" fmla="*/ 0 w 1587"/>
                <a:gd name="T7" fmla="*/ 0 h 1588"/>
                <a:gd name="T8" fmla="*/ 0 w 1587"/>
                <a:gd name="T9" fmla="*/ 0 h 1588"/>
                <a:gd name="T10" fmla="*/ 0 w 1587"/>
                <a:gd name="T11" fmla="*/ 0 h 1588"/>
                <a:gd name="T12" fmla="*/ 0 w 1587"/>
                <a:gd name="T13" fmla="*/ 0 h 1588"/>
                <a:gd name="T14" fmla="*/ 0 60000 65536"/>
                <a:gd name="T15" fmla="*/ 0 60000 65536"/>
                <a:gd name="T16" fmla="*/ 0 60000 65536"/>
                <a:gd name="T17" fmla="*/ 0 60000 65536"/>
                <a:gd name="T18" fmla="*/ 0 60000 65536"/>
                <a:gd name="T19" fmla="*/ 0 60000 65536"/>
                <a:gd name="T20" fmla="*/ 0 60000 65536"/>
                <a:gd name="T21" fmla="*/ 0 w 1587"/>
                <a:gd name="T22" fmla="*/ 0 h 1588"/>
                <a:gd name="T23" fmla="*/ 1587 w 1587"/>
                <a:gd name="T24" fmla="*/ 1588 h 15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7" h="1588">
                  <a:moveTo>
                    <a:pt x="0" y="0"/>
                  </a:move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CH"/>
            </a:p>
          </p:txBody>
        </p:sp>
        <p:sp>
          <p:nvSpPr>
            <p:cNvPr id="31" name="Rectangle 4"/>
            <p:cNvSpPr>
              <a:spLocks noChangeArrowheads="1"/>
            </p:cNvSpPr>
            <p:nvPr/>
          </p:nvSpPr>
          <p:spPr bwMode="auto">
            <a:xfrm>
              <a:off x="2940049" y="1909763"/>
              <a:ext cx="4482529" cy="3717925"/>
            </a:xfrm>
            <a:prstGeom prst="rect">
              <a:avLst/>
            </a:prstGeom>
            <a:noFill/>
            <a:ln w="9525">
              <a:solidFill>
                <a:srgbClr val="0D599E"/>
              </a:solidFill>
              <a:miter lim="800000"/>
              <a:headEnd/>
              <a:tailEnd/>
            </a:ln>
            <a:extLst>
              <a:ext uri="{909E8E84-426E-40DD-AFC4-6F175D3DCCD1}">
                <a14:hiddenFill xmlns:a14="http://schemas.microsoft.com/office/drawing/2010/main">
                  <a:solidFill>
                    <a:srgbClr val="FFFFFF"/>
                  </a:solidFill>
                </a14:hiddenFill>
              </a:ext>
            </a:extLst>
          </p:spPr>
          <p:txBody>
            <a:bodyPr wrap="none" lIns="72000" tIns="0" rIns="0" bIns="0" anchor="ctr"/>
            <a:lstStyle/>
            <a:p>
              <a:endParaRPr lang="de-DE"/>
            </a:p>
          </p:txBody>
        </p:sp>
        <p:sp>
          <p:nvSpPr>
            <p:cNvPr id="32" name="Line 11"/>
            <p:cNvSpPr>
              <a:spLocks noChangeShapeType="1"/>
            </p:cNvSpPr>
            <p:nvPr/>
          </p:nvSpPr>
          <p:spPr bwMode="auto">
            <a:xfrm flipV="1">
              <a:off x="2936702" y="1919288"/>
              <a:ext cx="4481114" cy="3702050"/>
            </a:xfrm>
            <a:prstGeom prst="line">
              <a:avLst/>
            </a:prstGeom>
            <a:ln>
              <a:headEnd/>
              <a:tailEnd/>
            </a:ln>
            <a:extLst/>
          </p:spPr>
          <p:style>
            <a:lnRef idx="1">
              <a:schemeClr val="accent1"/>
            </a:lnRef>
            <a:fillRef idx="0">
              <a:schemeClr val="accent1"/>
            </a:fillRef>
            <a:effectRef idx="0">
              <a:schemeClr val="accent1"/>
            </a:effectRef>
            <a:fontRef idx="minor">
              <a:schemeClr val="tx1"/>
            </a:fontRef>
          </p:style>
          <p:txBody>
            <a:bodyPr wrap="none" lIns="0" tIns="0" rIns="0" bIns="0" anchor="ctr"/>
            <a:lstStyle/>
            <a:p>
              <a:endParaRPr lang="de-CH"/>
            </a:p>
          </p:txBody>
        </p:sp>
      </p:grpSp>
      <p:sp>
        <p:nvSpPr>
          <p:cNvPr id="8196" name="Rectangle 18"/>
          <p:cNvSpPr>
            <a:spLocks noGrp="1" noChangeArrowheads="1"/>
          </p:cNvSpPr>
          <p:nvPr>
            <p:ph type="title"/>
          </p:nvPr>
        </p:nvSpPr>
        <p:spPr/>
        <p:txBody>
          <a:bodyPr/>
          <a:lstStyle/>
          <a:p>
            <a:r>
              <a:rPr lang="de-CH" dirty="0" smtClean="0"/>
              <a:t>Value Proposition und Marktanteile</a:t>
            </a:r>
          </a:p>
        </p:txBody>
      </p:sp>
      <p:sp>
        <p:nvSpPr>
          <p:cNvPr id="8200" name="Oval 5"/>
          <p:cNvSpPr>
            <a:spLocks noChangeArrowheads="1"/>
          </p:cNvSpPr>
          <p:nvPr/>
        </p:nvSpPr>
        <p:spPr bwMode="auto">
          <a:xfrm>
            <a:off x="3505200" y="2281174"/>
            <a:ext cx="1066800" cy="990600"/>
          </a:xfrm>
          <a:prstGeom prst="ellipse">
            <a:avLst/>
          </a:prstGeom>
          <a:ln>
            <a:headEnd/>
            <a:tailEnd/>
          </a:ln>
          <a:extLst/>
        </p:spPr>
        <p:style>
          <a:lnRef idx="0">
            <a:schemeClr val="accent1"/>
          </a:lnRef>
          <a:fillRef idx="3">
            <a:schemeClr val="accent1"/>
          </a:fillRef>
          <a:effectRef idx="3">
            <a:schemeClr val="accent1"/>
          </a:effectRef>
          <a:fontRef idx="minor">
            <a:schemeClr val="lt1"/>
          </a:fontRef>
        </p:style>
        <p:txBody>
          <a:bodyPr wrap="none" anchor="ctr"/>
          <a:lstStyle/>
          <a:p>
            <a:pPr algn="ctr"/>
            <a:r>
              <a:rPr lang="de-CH" sz="2800">
                <a:solidFill>
                  <a:schemeClr val="bg1"/>
                </a:solidFill>
              </a:rPr>
              <a:t>- -</a:t>
            </a:r>
          </a:p>
        </p:txBody>
      </p:sp>
      <p:sp>
        <p:nvSpPr>
          <p:cNvPr id="8201" name="Oval 6"/>
          <p:cNvSpPr>
            <a:spLocks noChangeArrowheads="1"/>
          </p:cNvSpPr>
          <p:nvPr/>
        </p:nvSpPr>
        <p:spPr bwMode="auto">
          <a:xfrm>
            <a:off x="3609975" y="4140200"/>
            <a:ext cx="1066800" cy="990600"/>
          </a:xfrm>
          <a:prstGeom prst="ellipse">
            <a:avLst/>
          </a:prstGeom>
          <a:ln>
            <a:headEnd/>
            <a:tailEnd/>
          </a:ln>
          <a:extLst/>
        </p:spPr>
        <p:style>
          <a:lnRef idx="0">
            <a:schemeClr val="accent1"/>
          </a:lnRef>
          <a:fillRef idx="3">
            <a:schemeClr val="accent1"/>
          </a:fillRef>
          <a:effectRef idx="3">
            <a:schemeClr val="accent1"/>
          </a:effectRef>
          <a:fontRef idx="minor">
            <a:schemeClr val="lt1"/>
          </a:fontRef>
        </p:style>
        <p:txBody>
          <a:bodyPr wrap="none" anchor="ctr" anchorCtr="1"/>
          <a:lstStyle/>
          <a:p>
            <a:pPr algn="ctr"/>
            <a:r>
              <a:rPr lang="de-CH" sz="2800" dirty="0">
                <a:solidFill>
                  <a:schemeClr val="bg1"/>
                </a:solidFill>
              </a:rPr>
              <a:t>=</a:t>
            </a:r>
          </a:p>
        </p:txBody>
      </p:sp>
      <p:sp>
        <p:nvSpPr>
          <p:cNvPr id="8202" name="Oval 7"/>
          <p:cNvSpPr>
            <a:spLocks noChangeArrowheads="1"/>
          </p:cNvSpPr>
          <p:nvPr/>
        </p:nvSpPr>
        <p:spPr bwMode="auto">
          <a:xfrm>
            <a:off x="6105144" y="2295525"/>
            <a:ext cx="1066800" cy="990600"/>
          </a:xfrm>
          <a:prstGeom prst="ellipse">
            <a:avLst/>
          </a:prstGeom>
          <a:ln>
            <a:headEnd/>
            <a:tailEnd/>
          </a:ln>
          <a:extLst/>
        </p:spPr>
        <p:style>
          <a:lnRef idx="0">
            <a:schemeClr val="accent1"/>
          </a:lnRef>
          <a:fillRef idx="3">
            <a:schemeClr val="accent1"/>
          </a:fillRef>
          <a:effectRef idx="3">
            <a:schemeClr val="accent1"/>
          </a:effectRef>
          <a:fontRef idx="minor">
            <a:schemeClr val="lt1"/>
          </a:fontRef>
        </p:style>
        <p:txBody>
          <a:bodyPr wrap="none" anchor="ctr"/>
          <a:lstStyle/>
          <a:p>
            <a:pPr algn="ctr"/>
            <a:r>
              <a:rPr lang="de-CH" sz="2800" dirty="0">
                <a:solidFill>
                  <a:schemeClr val="bg1"/>
                </a:solidFill>
              </a:rPr>
              <a:t>+</a:t>
            </a:r>
          </a:p>
        </p:txBody>
      </p:sp>
      <p:sp>
        <p:nvSpPr>
          <p:cNvPr id="8203" name="Oval 8"/>
          <p:cNvSpPr>
            <a:spLocks noChangeArrowheads="1"/>
          </p:cNvSpPr>
          <p:nvPr/>
        </p:nvSpPr>
        <p:spPr bwMode="auto">
          <a:xfrm>
            <a:off x="6019800" y="4140200"/>
            <a:ext cx="1066800" cy="990600"/>
          </a:xfrm>
          <a:prstGeom prst="ellipse">
            <a:avLst/>
          </a:prstGeom>
          <a:ln>
            <a:headEnd/>
            <a:tailEnd/>
          </a:ln>
          <a:extLst/>
        </p:spPr>
        <p:style>
          <a:lnRef idx="0">
            <a:schemeClr val="accent1"/>
          </a:lnRef>
          <a:fillRef idx="3">
            <a:schemeClr val="accent1"/>
          </a:fillRef>
          <a:effectRef idx="3">
            <a:schemeClr val="accent1"/>
          </a:effectRef>
          <a:fontRef idx="minor">
            <a:schemeClr val="lt1"/>
          </a:fontRef>
        </p:style>
        <p:txBody>
          <a:bodyPr wrap="none" anchor="ctr"/>
          <a:lstStyle/>
          <a:p>
            <a:pPr algn="ctr"/>
            <a:r>
              <a:rPr lang="de-CH" sz="2800">
                <a:solidFill>
                  <a:schemeClr val="bg1"/>
                </a:solidFill>
              </a:rPr>
              <a:t>+ +</a:t>
            </a:r>
          </a:p>
        </p:txBody>
      </p:sp>
      <p:sp>
        <p:nvSpPr>
          <p:cNvPr id="8204" name="Text Box 9"/>
          <p:cNvSpPr txBox="1">
            <a:spLocks noChangeArrowheads="1"/>
          </p:cNvSpPr>
          <p:nvPr/>
        </p:nvSpPr>
        <p:spPr bwMode="auto">
          <a:xfrm>
            <a:off x="762000" y="1822450"/>
            <a:ext cx="2209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tx1"/>
                </a:solidFill>
                <a:latin typeface="Arial" charset="0"/>
              </a:defRPr>
            </a:lvl1pPr>
            <a:lvl2pPr marL="742950" indent="-285750" eaLnBrk="0" hangingPunct="0">
              <a:defRPr sz="1400" b="1">
                <a:solidFill>
                  <a:schemeClr val="tx1"/>
                </a:solidFill>
                <a:latin typeface="Arial" charset="0"/>
              </a:defRPr>
            </a:lvl2pPr>
            <a:lvl3pPr marL="1143000" indent="-228600" eaLnBrk="0" hangingPunct="0">
              <a:defRPr sz="1400" b="1">
                <a:solidFill>
                  <a:schemeClr val="tx1"/>
                </a:solidFill>
                <a:latin typeface="Arial" charset="0"/>
              </a:defRPr>
            </a:lvl3pPr>
            <a:lvl4pPr marL="1600200" indent="-228600" eaLnBrk="0" hangingPunct="0">
              <a:defRPr sz="1400" b="1">
                <a:solidFill>
                  <a:schemeClr val="tx1"/>
                </a:solidFill>
                <a:latin typeface="Arial" charset="0"/>
              </a:defRPr>
            </a:lvl4pPr>
            <a:lvl5pPr marL="2057400" indent="-228600" eaLnBrk="0" hangingPunct="0">
              <a:defRPr sz="1400" b="1">
                <a:solidFill>
                  <a:schemeClr val="tx1"/>
                </a:solidFill>
                <a:latin typeface="Arial" charset="0"/>
              </a:defRPr>
            </a:lvl5pPr>
            <a:lvl6pPr marL="2514600" indent="-228600" eaLnBrk="0" fontAlgn="base" hangingPunct="0">
              <a:spcBef>
                <a:spcPct val="20000"/>
              </a:spcBef>
              <a:spcAft>
                <a:spcPct val="0"/>
              </a:spcAft>
              <a:buFont typeface="Arial" charset="0"/>
              <a:defRPr sz="1400" b="1">
                <a:solidFill>
                  <a:schemeClr val="tx1"/>
                </a:solidFill>
                <a:latin typeface="Arial" charset="0"/>
              </a:defRPr>
            </a:lvl6pPr>
            <a:lvl7pPr marL="2971800" indent="-228600" eaLnBrk="0" fontAlgn="base" hangingPunct="0">
              <a:spcBef>
                <a:spcPct val="20000"/>
              </a:spcBef>
              <a:spcAft>
                <a:spcPct val="0"/>
              </a:spcAft>
              <a:buFont typeface="Arial" charset="0"/>
              <a:defRPr sz="1400" b="1">
                <a:solidFill>
                  <a:schemeClr val="tx1"/>
                </a:solidFill>
                <a:latin typeface="Arial" charset="0"/>
              </a:defRPr>
            </a:lvl7pPr>
            <a:lvl8pPr marL="3429000" indent="-228600" eaLnBrk="0" fontAlgn="base" hangingPunct="0">
              <a:spcBef>
                <a:spcPct val="20000"/>
              </a:spcBef>
              <a:spcAft>
                <a:spcPct val="0"/>
              </a:spcAft>
              <a:buFont typeface="Arial" charset="0"/>
              <a:defRPr sz="1400" b="1">
                <a:solidFill>
                  <a:schemeClr val="tx1"/>
                </a:solidFill>
                <a:latin typeface="Arial" charset="0"/>
              </a:defRPr>
            </a:lvl8pPr>
            <a:lvl9pPr marL="3886200" indent="-228600" eaLnBrk="0" fontAlgn="base" hangingPunct="0">
              <a:spcBef>
                <a:spcPct val="20000"/>
              </a:spcBef>
              <a:spcAft>
                <a:spcPct val="0"/>
              </a:spcAft>
              <a:buFont typeface="Arial" charset="0"/>
              <a:defRPr sz="1400" b="1">
                <a:solidFill>
                  <a:schemeClr val="tx1"/>
                </a:solidFill>
                <a:latin typeface="Arial" charset="0"/>
              </a:defRPr>
            </a:lvl9pPr>
          </a:lstStyle>
          <a:p>
            <a:pPr eaLnBrk="1" hangingPunct="1">
              <a:spcBef>
                <a:spcPct val="50000"/>
              </a:spcBef>
            </a:pPr>
            <a:r>
              <a:rPr lang="de-DE" sz="1600" dirty="0" smtClean="0"/>
              <a:t>Marktanteil-</a:t>
            </a:r>
            <a:r>
              <a:rPr lang="de-DE" sz="1600" dirty="0"/>
              <a:t/>
            </a:r>
            <a:br>
              <a:rPr lang="de-DE" sz="1600" dirty="0"/>
            </a:br>
            <a:r>
              <a:rPr lang="de-DE" sz="1600" dirty="0" err="1" smtClean="0"/>
              <a:t>veränderung</a:t>
            </a:r>
            <a:endParaRPr lang="de-DE" sz="1600" dirty="0"/>
          </a:p>
        </p:txBody>
      </p:sp>
      <p:sp>
        <p:nvSpPr>
          <p:cNvPr id="8212" name="Line 17"/>
          <p:cNvSpPr>
            <a:spLocks noChangeShapeType="1"/>
          </p:cNvSpPr>
          <p:nvPr/>
        </p:nvSpPr>
        <p:spPr bwMode="auto">
          <a:xfrm>
            <a:off x="2514600" y="2279650"/>
            <a:ext cx="905256" cy="180086"/>
          </a:xfrm>
          <a:prstGeom prst="line">
            <a:avLst/>
          </a:prstGeom>
          <a:ln>
            <a:headEnd/>
            <a:tailEnd type="triangle" w="med" len="med"/>
          </a:ln>
          <a:extLst/>
        </p:spPr>
        <p:style>
          <a:lnRef idx="3">
            <a:schemeClr val="accent1"/>
          </a:lnRef>
          <a:fillRef idx="0">
            <a:schemeClr val="accent1"/>
          </a:fillRef>
          <a:effectRef idx="2">
            <a:schemeClr val="accent1"/>
          </a:effectRef>
          <a:fontRef idx="minor">
            <a:schemeClr val="tx1"/>
          </a:fontRef>
        </p:style>
        <p:txBody>
          <a:bodyPr wrap="none" anchor="ctr"/>
          <a:lstStyle/>
          <a:p>
            <a:endParaRPr lang="de-CH"/>
          </a:p>
        </p:txBody>
      </p:sp>
      <p:sp>
        <p:nvSpPr>
          <p:cNvPr id="33" name="Text Box 19"/>
          <p:cNvSpPr txBox="1">
            <a:spLocks noChangeArrowheads="1"/>
          </p:cNvSpPr>
          <p:nvPr/>
        </p:nvSpPr>
        <p:spPr bwMode="auto">
          <a:xfrm>
            <a:off x="317500" y="6135688"/>
            <a:ext cx="262255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defTabSz="957263" eaLnBrk="0" hangingPunct="0">
              <a:defRPr sz="1400" b="1">
                <a:solidFill>
                  <a:schemeClr val="tx1"/>
                </a:solidFill>
                <a:latin typeface="Arial" charset="0"/>
              </a:defRPr>
            </a:lvl1pPr>
            <a:lvl2pPr marL="742950" indent="-285750" defTabSz="957263" eaLnBrk="0" hangingPunct="0">
              <a:defRPr sz="1400" b="1">
                <a:solidFill>
                  <a:schemeClr val="tx1"/>
                </a:solidFill>
                <a:latin typeface="Arial" charset="0"/>
              </a:defRPr>
            </a:lvl2pPr>
            <a:lvl3pPr marL="1143000" indent="-228600" defTabSz="957263" eaLnBrk="0" hangingPunct="0">
              <a:defRPr sz="1400" b="1">
                <a:solidFill>
                  <a:schemeClr val="tx1"/>
                </a:solidFill>
                <a:latin typeface="Arial" charset="0"/>
              </a:defRPr>
            </a:lvl3pPr>
            <a:lvl4pPr marL="1600200" indent="-228600" defTabSz="957263" eaLnBrk="0" hangingPunct="0">
              <a:defRPr sz="1400" b="1">
                <a:solidFill>
                  <a:schemeClr val="tx1"/>
                </a:solidFill>
                <a:latin typeface="Arial" charset="0"/>
              </a:defRPr>
            </a:lvl4pPr>
            <a:lvl5pPr marL="2057400" indent="-228600" defTabSz="957263" eaLnBrk="0" hangingPunct="0">
              <a:defRPr sz="1400" b="1">
                <a:solidFill>
                  <a:schemeClr val="tx1"/>
                </a:solidFill>
                <a:latin typeface="Arial" charset="0"/>
              </a:defRPr>
            </a:lvl5pPr>
            <a:lvl6pPr marL="2514600" indent="-228600" defTabSz="957263" eaLnBrk="0" fontAlgn="base" hangingPunct="0">
              <a:spcBef>
                <a:spcPct val="20000"/>
              </a:spcBef>
              <a:spcAft>
                <a:spcPct val="0"/>
              </a:spcAft>
              <a:buFont typeface="Arial" charset="0"/>
              <a:defRPr sz="1400" b="1">
                <a:solidFill>
                  <a:schemeClr val="tx1"/>
                </a:solidFill>
                <a:latin typeface="Arial" charset="0"/>
              </a:defRPr>
            </a:lvl6pPr>
            <a:lvl7pPr marL="2971800" indent="-228600" defTabSz="957263" eaLnBrk="0" fontAlgn="base" hangingPunct="0">
              <a:spcBef>
                <a:spcPct val="20000"/>
              </a:spcBef>
              <a:spcAft>
                <a:spcPct val="0"/>
              </a:spcAft>
              <a:buFont typeface="Arial" charset="0"/>
              <a:defRPr sz="1400" b="1">
                <a:solidFill>
                  <a:schemeClr val="tx1"/>
                </a:solidFill>
                <a:latin typeface="Arial" charset="0"/>
              </a:defRPr>
            </a:lvl7pPr>
            <a:lvl8pPr marL="3429000" indent="-228600" defTabSz="957263" eaLnBrk="0" fontAlgn="base" hangingPunct="0">
              <a:spcBef>
                <a:spcPct val="20000"/>
              </a:spcBef>
              <a:spcAft>
                <a:spcPct val="0"/>
              </a:spcAft>
              <a:buFont typeface="Arial" charset="0"/>
              <a:defRPr sz="1400" b="1">
                <a:solidFill>
                  <a:schemeClr val="tx1"/>
                </a:solidFill>
                <a:latin typeface="Arial" charset="0"/>
              </a:defRPr>
            </a:lvl8pPr>
            <a:lvl9pPr marL="3886200" indent="-228600" defTabSz="957263" eaLnBrk="0" fontAlgn="base" hangingPunct="0">
              <a:spcBef>
                <a:spcPct val="20000"/>
              </a:spcBef>
              <a:spcAft>
                <a:spcPct val="0"/>
              </a:spcAft>
              <a:buFont typeface="Arial" charset="0"/>
              <a:defRPr sz="1400" b="1">
                <a:solidFill>
                  <a:schemeClr val="tx1"/>
                </a:solidFill>
                <a:latin typeface="Arial" charset="0"/>
              </a:defRPr>
            </a:lvl9pPr>
          </a:lstStyle>
          <a:p>
            <a:pPr eaLnBrk="1" hangingPunct="1">
              <a:spcBef>
                <a:spcPct val="50000"/>
              </a:spcBef>
              <a:buFontTx/>
              <a:buNone/>
            </a:pPr>
            <a:r>
              <a:rPr lang="en-GB" sz="1050" b="0" dirty="0" err="1"/>
              <a:t>Quelle</a:t>
            </a:r>
            <a:r>
              <a:rPr lang="en-GB" sz="1050" b="0" dirty="0"/>
              <a:t>: </a:t>
            </a:r>
            <a:r>
              <a:rPr lang="en-GB" sz="1050" b="0" dirty="0" err="1"/>
              <a:t>Buzzel</a:t>
            </a:r>
            <a:r>
              <a:rPr lang="en-GB" sz="1050" b="0" dirty="0"/>
              <a:t> / Gale: The PIMS Principle</a:t>
            </a:r>
          </a:p>
        </p:txBody>
      </p:sp>
    </p:spTree>
    <p:extLst>
      <p:ext uri="{BB962C8B-B14F-4D97-AF65-F5344CB8AC3E}">
        <p14:creationId xmlns:p14="http://schemas.microsoft.com/office/powerpoint/2010/main" val="3217227805"/>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04800" y="635000"/>
            <a:ext cx="9288463" cy="442913"/>
          </a:xfrm>
        </p:spPr>
        <p:txBody>
          <a:bodyPr/>
          <a:lstStyle/>
          <a:p>
            <a:pPr eaLnBrk="1" hangingPunct="1"/>
            <a:r>
              <a:rPr lang="en-GB" smtClean="0"/>
              <a:t>Relative Qualität</a:t>
            </a:r>
          </a:p>
        </p:txBody>
      </p:sp>
      <p:sp>
        <p:nvSpPr>
          <p:cNvPr id="7172" name="Rectangle 3"/>
          <p:cNvSpPr>
            <a:spLocks noChangeArrowheads="1"/>
          </p:cNvSpPr>
          <p:nvPr/>
        </p:nvSpPr>
        <p:spPr bwMode="auto">
          <a:xfrm>
            <a:off x="2495550" y="1343025"/>
            <a:ext cx="9906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de-DE"/>
          </a:p>
        </p:txBody>
      </p:sp>
      <p:graphicFrame>
        <p:nvGraphicFramePr>
          <p:cNvPr id="2" name="Object 4"/>
          <p:cNvGraphicFramePr>
            <a:graphicFrameLocks noChangeAspect="1"/>
          </p:cNvGraphicFramePr>
          <p:nvPr>
            <p:extLst>
              <p:ext uri="{D42A27DB-BD31-4B8C-83A1-F6EECF244321}">
                <p14:modId xmlns:p14="http://schemas.microsoft.com/office/powerpoint/2010/main" val="747561343"/>
              </p:ext>
            </p:extLst>
          </p:nvPr>
        </p:nvGraphicFramePr>
        <p:xfrm>
          <a:off x="200025" y="2028825"/>
          <a:ext cx="4522788" cy="3427413"/>
        </p:xfrm>
        <a:graphic>
          <a:graphicData uri="http://schemas.openxmlformats.org/drawingml/2006/chart">
            <c:chart xmlns:c="http://schemas.openxmlformats.org/drawingml/2006/chart" xmlns:r="http://schemas.openxmlformats.org/officeDocument/2006/relationships" r:id="rId3"/>
          </a:graphicData>
        </a:graphic>
      </p:graphicFrame>
      <p:sp>
        <p:nvSpPr>
          <p:cNvPr id="7174" name="Text Box 5"/>
          <p:cNvSpPr txBox="1">
            <a:spLocks noChangeArrowheads="1"/>
          </p:cNvSpPr>
          <p:nvPr/>
        </p:nvSpPr>
        <p:spPr bwMode="auto">
          <a:xfrm>
            <a:off x="317500" y="1946275"/>
            <a:ext cx="5349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spAutoFit/>
          </a:bodyPr>
          <a:lstStyle>
            <a:lvl1pPr eaLnBrk="0" hangingPunct="0">
              <a:defRPr sz="1400" b="1">
                <a:solidFill>
                  <a:schemeClr val="tx1"/>
                </a:solidFill>
                <a:latin typeface="Arial" charset="0"/>
              </a:defRPr>
            </a:lvl1pPr>
            <a:lvl2pPr marL="742950" indent="-285750" eaLnBrk="0" hangingPunct="0">
              <a:defRPr sz="1400" b="1">
                <a:solidFill>
                  <a:schemeClr val="tx1"/>
                </a:solidFill>
                <a:latin typeface="Arial" charset="0"/>
              </a:defRPr>
            </a:lvl2pPr>
            <a:lvl3pPr marL="1143000" indent="-228600" eaLnBrk="0" hangingPunct="0">
              <a:defRPr sz="1400" b="1">
                <a:solidFill>
                  <a:schemeClr val="tx1"/>
                </a:solidFill>
                <a:latin typeface="Arial" charset="0"/>
              </a:defRPr>
            </a:lvl3pPr>
            <a:lvl4pPr marL="1600200" indent="-228600" eaLnBrk="0" hangingPunct="0">
              <a:defRPr sz="1400" b="1">
                <a:solidFill>
                  <a:schemeClr val="tx1"/>
                </a:solidFill>
                <a:latin typeface="Arial" charset="0"/>
              </a:defRPr>
            </a:lvl4pPr>
            <a:lvl5pPr marL="2057400" indent="-228600" eaLnBrk="0" hangingPunct="0">
              <a:defRPr sz="1400" b="1">
                <a:solidFill>
                  <a:schemeClr val="tx1"/>
                </a:solidFill>
                <a:latin typeface="Arial" charset="0"/>
              </a:defRPr>
            </a:lvl5pPr>
            <a:lvl6pPr marL="2514600" indent="-228600" eaLnBrk="0" fontAlgn="base" hangingPunct="0">
              <a:spcBef>
                <a:spcPct val="20000"/>
              </a:spcBef>
              <a:spcAft>
                <a:spcPct val="0"/>
              </a:spcAft>
              <a:buFont typeface="Arial" charset="0"/>
              <a:defRPr sz="1400" b="1">
                <a:solidFill>
                  <a:schemeClr val="tx1"/>
                </a:solidFill>
                <a:latin typeface="Arial" charset="0"/>
              </a:defRPr>
            </a:lvl6pPr>
            <a:lvl7pPr marL="2971800" indent="-228600" eaLnBrk="0" fontAlgn="base" hangingPunct="0">
              <a:spcBef>
                <a:spcPct val="20000"/>
              </a:spcBef>
              <a:spcAft>
                <a:spcPct val="0"/>
              </a:spcAft>
              <a:buFont typeface="Arial" charset="0"/>
              <a:defRPr sz="1400" b="1">
                <a:solidFill>
                  <a:schemeClr val="tx1"/>
                </a:solidFill>
                <a:latin typeface="Arial" charset="0"/>
              </a:defRPr>
            </a:lvl7pPr>
            <a:lvl8pPr marL="3429000" indent="-228600" eaLnBrk="0" fontAlgn="base" hangingPunct="0">
              <a:spcBef>
                <a:spcPct val="20000"/>
              </a:spcBef>
              <a:spcAft>
                <a:spcPct val="0"/>
              </a:spcAft>
              <a:buFont typeface="Arial" charset="0"/>
              <a:defRPr sz="1400" b="1">
                <a:solidFill>
                  <a:schemeClr val="tx1"/>
                </a:solidFill>
                <a:latin typeface="Arial" charset="0"/>
              </a:defRPr>
            </a:lvl8pPr>
            <a:lvl9pPr marL="3886200" indent="-228600" eaLnBrk="0" fontAlgn="base" hangingPunct="0">
              <a:spcBef>
                <a:spcPct val="20000"/>
              </a:spcBef>
              <a:spcAft>
                <a:spcPct val="0"/>
              </a:spcAft>
              <a:buFont typeface="Arial" charset="0"/>
              <a:defRPr sz="1400" b="1">
                <a:solidFill>
                  <a:schemeClr val="tx1"/>
                </a:solidFill>
                <a:latin typeface="Arial" charset="0"/>
              </a:defRPr>
            </a:lvl9pPr>
          </a:lstStyle>
          <a:p>
            <a:pPr eaLnBrk="1" hangingPunct="1"/>
            <a:r>
              <a:rPr lang="en-US" sz="1200" b="0"/>
              <a:t>ROI [%]</a:t>
            </a:r>
          </a:p>
        </p:txBody>
      </p:sp>
      <p:sp>
        <p:nvSpPr>
          <p:cNvPr id="7175" name="Rectangle 6"/>
          <p:cNvSpPr>
            <a:spLocks noChangeArrowheads="1"/>
          </p:cNvSpPr>
          <p:nvPr/>
        </p:nvSpPr>
        <p:spPr bwMode="auto">
          <a:xfrm>
            <a:off x="300038" y="4851400"/>
            <a:ext cx="284162" cy="2794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p>
            <a:endParaRPr lang="de-DE"/>
          </a:p>
        </p:txBody>
      </p:sp>
      <p:grpSp>
        <p:nvGrpSpPr>
          <p:cNvPr id="7176" name="Group 7"/>
          <p:cNvGrpSpPr>
            <a:grpSpLocks/>
          </p:cNvGrpSpPr>
          <p:nvPr/>
        </p:nvGrpSpPr>
        <p:grpSpPr bwMode="auto">
          <a:xfrm>
            <a:off x="325438" y="1400175"/>
            <a:ext cx="4354512" cy="368300"/>
            <a:chOff x="205" y="882"/>
            <a:chExt cx="2743" cy="232"/>
          </a:xfrm>
          <a:solidFill>
            <a:schemeClr val="accent3">
              <a:lumMod val="75000"/>
            </a:schemeClr>
          </a:solidFill>
        </p:grpSpPr>
        <p:sp>
          <p:nvSpPr>
            <p:cNvPr id="7184" name="Rectangle 8"/>
            <p:cNvSpPr>
              <a:spLocks noChangeArrowheads="1"/>
            </p:cNvSpPr>
            <p:nvPr/>
          </p:nvSpPr>
          <p:spPr bwMode="auto">
            <a:xfrm>
              <a:off x="205" y="882"/>
              <a:ext cx="2743" cy="231"/>
            </a:xfrm>
            <a:prstGeom prst="rect">
              <a:avLst/>
            </a:prstGeom>
            <a:grpFill/>
            <a:ln w="9525" algn="ctr">
              <a:solidFill>
                <a:srgbClr val="AAD5E7"/>
              </a:solidFill>
              <a:miter lim="800000"/>
              <a:headEnd/>
              <a:tailEnd/>
            </a:ln>
          </p:spPr>
          <p:txBody>
            <a:bodyPr lIns="72000" tIns="82647" rIns="33059" bIns="82647" anchor="b">
              <a:spAutoFit/>
            </a:bodyPr>
            <a:lstStyle/>
            <a:p>
              <a:pPr defTabSz="957263">
                <a:lnSpc>
                  <a:spcPct val="90000"/>
                </a:lnSpc>
                <a:spcBef>
                  <a:spcPct val="0"/>
                </a:spcBef>
                <a:buFontTx/>
                <a:buNone/>
              </a:pPr>
              <a:r>
                <a:rPr lang="en-GB"/>
                <a:t>Relative Qualität und ROI</a:t>
              </a:r>
            </a:p>
          </p:txBody>
        </p:sp>
        <p:sp>
          <p:nvSpPr>
            <p:cNvPr id="7185" name="Line 9"/>
            <p:cNvSpPr>
              <a:spLocks noChangeShapeType="1"/>
            </p:cNvSpPr>
            <p:nvPr/>
          </p:nvSpPr>
          <p:spPr bwMode="auto">
            <a:xfrm>
              <a:off x="205" y="1113"/>
              <a:ext cx="2743" cy="1"/>
            </a:xfrm>
            <a:prstGeom prst="line">
              <a:avLst/>
            </a:prstGeom>
            <a:grpFill/>
            <a:ln w="9525">
              <a:solidFill>
                <a:schemeClr val="accent1"/>
              </a:solidFill>
              <a:round/>
              <a:headEnd/>
              <a:tailEnd/>
            </a:ln>
            <a:extLst/>
          </p:spPr>
          <p:txBody>
            <a:bodyPr wrap="none" lIns="72000" tIns="18000" rIns="36000" bIns="36000" anchor="ctr"/>
            <a:lstStyle/>
            <a:p>
              <a:endParaRPr lang="de-CH"/>
            </a:p>
          </p:txBody>
        </p:sp>
      </p:grpSp>
      <p:sp>
        <p:nvSpPr>
          <p:cNvPr id="7177" name="Text Box 10"/>
          <p:cNvSpPr txBox="1">
            <a:spLocks noChangeArrowheads="1"/>
          </p:cNvSpPr>
          <p:nvPr/>
        </p:nvSpPr>
        <p:spPr bwMode="auto">
          <a:xfrm>
            <a:off x="1933575" y="5368925"/>
            <a:ext cx="12922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spAutoFit/>
          </a:bodyPr>
          <a:lstStyle>
            <a:lvl1pPr eaLnBrk="0" hangingPunct="0">
              <a:defRPr sz="1400" b="1">
                <a:solidFill>
                  <a:schemeClr val="tx1"/>
                </a:solidFill>
                <a:latin typeface="Arial" charset="0"/>
              </a:defRPr>
            </a:lvl1pPr>
            <a:lvl2pPr marL="742950" indent="-285750" eaLnBrk="0" hangingPunct="0">
              <a:defRPr sz="1400" b="1">
                <a:solidFill>
                  <a:schemeClr val="tx1"/>
                </a:solidFill>
                <a:latin typeface="Arial" charset="0"/>
              </a:defRPr>
            </a:lvl2pPr>
            <a:lvl3pPr marL="1143000" indent="-228600" eaLnBrk="0" hangingPunct="0">
              <a:defRPr sz="1400" b="1">
                <a:solidFill>
                  <a:schemeClr val="tx1"/>
                </a:solidFill>
                <a:latin typeface="Arial" charset="0"/>
              </a:defRPr>
            </a:lvl3pPr>
            <a:lvl4pPr marL="1600200" indent="-228600" eaLnBrk="0" hangingPunct="0">
              <a:defRPr sz="1400" b="1">
                <a:solidFill>
                  <a:schemeClr val="tx1"/>
                </a:solidFill>
                <a:latin typeface="Arial" charset="0"/>
              </a:defRPr>
            </a:lvl4pPr>
            <a:lvl5pPr marL="2057400" indent="-228600" eaLnBrk="0" hangingPunct="0">
              <a:defRPr sz="1400" b="1">
                <a:solidFill>
                  <a:schemeClr val="tx1"/>
                </a:solidFill>
                <a:latin typeface="Arial" charset="0"/>
              </a:defRPr>
            </a:lvl5pPr>
            <a:lvl6pPr marL="2514600" indent="-228600" eaLnBrk="0" fontAlgn="base" hangingPunct="0">
              <a:spcBef>
                <a:spcPct val="20000"/>
              </a:spcBef>
              <a:spcAft>
                <a:spcPct val="0"/>
              </a:spcAft>
              <a:buFont typeface="Arial" charset="0"/>
              <a:defRPr sz="1400" b="1">
                <a:solidFill>
                  <a:schemeClr val="tx1"/>
                </a:solidFill>
                <a:latin typeface="Arial" charset="0"/>
              </a:defRPr>
            </a:lvl6pPr>
            <a:lvl7pPr marL="2971800" indent="-228600" eaLnBrk="0" fontAlgn="base" hangingPunct="0">
              <a:spcBef>
                <a:spcPct val="20000"/>
              </a:spcBef>
              <a:spcAft>
                <a:spcPct val="0"/>
              </a:spcAft>
              <a:buFont typeface="Arial" charset="0"/>
              <a:defRPr sz="1400" b="1">
                <a:solidFill>
                  <a:schemeClr val="tx1"/>
                </a:solidFill>
                <a:latin typeface="Arial" charset="0"/>
              </a:defRPr>
            </a:lvl7pPr>
            <a:lvl8pPr marL="3429000" indent="-228600" eaLnBrk="0" fontAlgn="base" hangingPunct="0">
              <a:spcBef>
                <a:spcPct val="20000"/>
              </a:spcBef>
              <a:spcAft>
                <a:spcPct val="0"/>
              </a:spcAft>
              <a:buFont typeface="Arial" charset="0"/>
              <a:defRPr sz="1400" b="1">
                <a:solidFill>
                  <a:schemeClr val="tx1"/>
                </a:solidFill>
                <a:latin typeface="Arial" charset="0"/>
              </a:defRPr>
            </a:lvl8pPr>
            <a:lvl9pPr marL="3886200" indent="-228600" eaLnBrk="0" fontAlgn="base" hangingPunct="0">
              <a:spcBef>
                <a:spcPct val="20000"/>
              </a:spcBef>
              <a:spcAft>
                <a:spcPct val="0"/>
              </a:spcAft>
              <a:buFont typeface="Arial" charset="0"/>
              <a:defRPr sz="1400" b="1">
                <a:solidFill>
                  <a:schemeClr val="tx1"/>
                </a:solidFill>
                <a:latin typeface="Arial" charset="0"/>
              </a:defRPr>
            </a:lvl9pPr>
          </a:lstStyle>
          <a:p>
            <a:pPr eaLnBrk="1" hangingPunct="1"/>
            <a:r>
              <a:rPr lang="en-US" sz="1200" b="0"/>
              <a:t>Relative quality [%]</a:t>
            </a:r>
          </a:p>
        </p:txBody>
      </p:sp>
      <p:grpSp>
        <p:nvGrpSpPr>
          <p:cNvPr id="7178" name="Group 11"/>
          <p:cNvGrpSpPr>
            <a:grpSpLocks/>
          </p:cNvGrpSpPr>
          <p:nvPr/>
        </p:nvGrpSpPr>
        <p:grpSpPr bwMode="auto">
          <a:xfrm>
            <a:off x="4937125" y="1949450"/>
            <a:ext cx="152400" cy="3597275"/>
            <a:chOff x="1574" y="1248"/>
            <a:chExt cx="96" cy="2475"/>
          </a:xfrm>
        </p:grpSpPr>
        <p:sp>
          <p:nvSpPr>
            <p:cNvPr id="7182" name="AutoShape 12"/>
            <p:cNvSpPr>
              <a:spLocks noChangeArrowheads="1"/>
            </p:cNvSpPr>
            <p:nvPr/>
          </p:nvSpPr>
          <p:spPr bwMode="auto">
            <a:xfrm rot="16200000" flipV="1">
              <a:off x="1125" y="2438"/>
              <a:ext cx="994" cy="96"/>
            </a:xfrm>
            <a:prstGeom prst="triangle">
              <a:avLst>
                <a:gd name="adj" fmla="val 50000"/>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de-DE"/>
            </a:p>
          </p:txBody>
        </p:sp>
        <p:sp>
          <p:nvSpPr>
            <p:cNvPr id="7183" name="Line 13"/>
            <p:cNvSpPr>
              <a:spLocks noChangeShapeType="1"/>
            </p:cNvSpPr>
            <p:nvPr/>
          </p:nvSpPr>
          <p:spPr bwMode="auto">
            <a:xfrm rot="-5400000">
              <a:off x="336" y="2486"/>
              <a:ext cx="2475" cy="0"/>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txBody>
            <a:bodyPr lIns="0" tIns="0" rIns="0" bIns="0" anchor="ctr"/>
            <a:lstStyle/>
            <a:p>
              <a:endParaRPr lang="de-CH"/>
            </a:p>
          </p:txBody>
        </p:sp>
      </p:grpSp>
      <p:sp>
        <p:nvSpPr>
          <p:cNvPr id="7179" name="Rectangle 14"/>
          <p:cNvSpPr>
            <a:spLocks noChangeArrowheads="1"/>
          </p:cNvSpPr>
          <p:nvPr/>
        </p:nvSpPr>
        <p:spPr bwMode="auto">
          <a:xfrm>
            <a:off x="5227638" y="2278063"/>
            <a:ext cx="436245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82647">
            <a:spAutoFit/>
          </a:bodyPr>
          <a:lstStyle/>
          <a:p>
            <a:pPr marL="236538" lvl="1" indent="-234950">
              <a:lnSpc>
                <a:spcPct val="90000"/>
              </a:lnSpc>
              <a:spcBef>
                <a:spcPct val="0"/>
              </a:spcBef>
              <a:spcAft>
                <a:spcPct val="30000"/>
              </a:spcAft>
              <a:buClr>
                <a:schemeClr val="accent1"/>
              </a:buClr>
              <a:buFont typeface="Wingdings" pitchFamily="2" charset="2"/>
              <a:buChar char="n"/>
            </a:pPr>
            <a:r>
              <a:rPr lang="de-CH" b="0"/>
              <a:t>Für PIMS ist die Qualität aus Kunden-sicht massgebend. Daher werden Produkteigenschaften sowie mit dem Produkt verbundene Serviceleistungen bestimmt und entsprechend ihrer Bedeutung für die Kunden gewichtet.</a:t>
            </a:r>
          </a:p>
          <a:p>
            <a:pPr marL="236538" lvl="1" indent="-234950">
              <a:lnSpc>
                <a:spcPct val="90000"/>
              </a:lnSpc>
              <a:spcBef>
                <a:spcPct val="0"/>
              </a:spcBef>
              <a:spcAft>
                <a:spcPct val="30000"/>
              </a:spcAft>
              <a:buClr>
                <a:schemeClr val="accent1"/>
              </a:buClr>
              <a:buFont typeface="Wingdings" pitchFamily="2" charset="2"/>
              <a:buChar char="n"/>
            </a:pPr>
            <a:r>
              <a:rPr lang="de-CH" b="0"/>
              <a:t>Der Preis bleibt unberücksichtigt.</a:t>
            </a:r>
          </a:p>
          <a:p>
            <a:pPr marL="236538" lvl="1" indent="-234950">
              <a:lnSpc>
                <a:spcPct val="90000"/>
              </a:lnSpc>
              <a:spcBef>
                <a:spcPct val="0"/>
              </a:spcBef>
              <a:spcAft>
                <a:spcPct val="30000"/>
              </a:spcAft>
              <a:buClr>
                <a:schemeClr val="accent1"/>
              </a:buClr>
              <a:buFont typeface="Wingdings" pitchFamily="2" charset="2"/>
              <a:buChar char="n"/>
            </a:pPr>
            <a:r>
              <a:rPr lang="de-CH" b="0"/>
              <a:t>Danach wird die Leistung in den vorher ermittelten Kriterien relativ zu den wichtigsten Konkurrenten bewertet. Aus diesen Angaben lässt sich ein Qualitätsindex, die sogenannte relative Qualität errechnen.</a:t>
            </a:r>
          </a:p>
        </p:txBody>
      </p:sp>
      <p:sp>
        <p:nvSpPr>
          <p:cNvPr id="7180" name="Text Box 15"/>
          <p:cNvSpPr txBox="1">
            <a:spLocks noChangeArrowheads="1"/>
          </p:cNvSpPr>
          <p:nvPr/>
        </p:nvSpPr>
        <p:spPr bwMode="auto">
          <a:xfrm>
            <a:off x="317500" y="6145213"/>
            <a:ext cx="262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defTabSz="957263" eaLnBrk="0" hangingPunct="0">
              <a:defRPr sz="1400" b="1">
                <a:solidFill>
                  <a:schemeClr val="tx1"/>
                </a:solidFill>
                <a:latin typeface="Arial" charset="0"/>
              </a:defRPr>
            </a:lvl1pPr>
            <a:lvl2pPr marL="742950" indent="-285750" defTabSz="957263" eaLnBrk="0" hangingPunct="0">
              <a:defRPr sz="1400" b="1">
                <a:solidFill>
                  <a:schemeClr val="tx1"/>
                </a:solidFill>
                <a:latin typeface="Arial" charset="0"/>
              </a:defRPr>
            </a:lvl2pPr>
            <a:lvl3pPr marL="1143000" indent="-228600" defTabSz="957263" eaLnBrk="0" hangingPunct="0">
              <a:defRPr sz="1400" b="1">
                <a:solidFill>
                  <a:schemeClr val="tx1"/>
                </a:solidFill>
                <a:latin typeface="Arial" charset="0"/>
              </a:defRPr>
            </a:lvl3pPr>
            <a:lvl4pPr marL="1600200" indent="-228600" defTabSz="957263" eaLnBrk="0" hangingPunct="0">
              <a:defRPr sz="1400" b="1">
                <a:solidFill>
                  <a:schemeClr val="tx1"/>
                </a:solidFill>
                <a:latin typeface="Arial" charset="0"/>
              </a:defRPr>
            </a:lvl4pPr>
            <a:lvl5pPr marL="2057400" indent="-228600" defTabSz="957263" eaLnBrk="0" hangingPunct="0">
              <a:defRPr sz="1400" b="1">
                <a:solidFill>
                  <a:schemeClr val="tx1"/>
                </a:solidFill>
                <a:latin typeface="Arial" charset="0"/>
              </a:defRPr>
            </a:lvl5pPr>
            <a:lvl6pPr marL="2514600" indent="-228600" defTabSz="957263" eaLnBrk="0" fontAlgn="base" hangingPunct="0">
              <a:spcBef>
                <a:spcPct val="20000"/>
              </a:spcBef>
              <a:spcAft>
                <a:spcPct val="0"/>
              </a:spcAft>
              <a:buFont typeface="Arial" charset="0"/>
              <a:defRPr sz="1400" b="1">
                <a:solidFill>
                  <a:schemeClr val="tx1"/>
                </a:solidFill>
                <a:latin typeface="Arial" charset="0"/>
              </a:defRPr>
            </a:lvl6pPr>
            <a:lvl7pPr marL="2971800" indent="-228600" defTabSz="957263" eaLnBrk="0" fontAlgn="base" hangingPunct="0">
              <a:spcBef>
                <a:spcPct val="20000"/>
              </a:spcBef>
              <a:spcAft>
                <a:spcPct val="0"/>
              </a:spcAft>
              <a:buFont typeface="Arial" charset="0"/>
              <a:defRPr sz="1400" b="1">
                <a:solidFill>
                  <a:schemeClr val="tx1"/>
                </a:solidFill>
                <a:latin typeface="Arial" charset="0"/>
              </a:defRPr>
            </a:lvl7pPr>
            <a:lvl8pPr marL="3429000" indent="-228600" defTabSz="957263" eaLnBrk="0" fontAlgn="base" hangingPunct="0">
              <a:spcBef>
                <a:spcPct val="20000"/>
              </a:spcBef>
              <a:spcAft>
                <a:spcPct val="0"/>
              </a:spcAft>
              <a:buFont typeface="Arial" charset="0"/>
              <a:defRPr sz="1400" b="1">
                <a:solidFill>
                  <a:schemeClr val="tx1"/>
                </a:solidFill>
                <a:latin typeface="Arial" charset="0"/>
              </a:defRPr>
            </a:lvl8pPr>
            <a:lvl9pPr marL="3886200" indent="-228600" defTabSz="957263" eaLnBrk="0" fontAlgn="base" hangingPunct="0">
              <a:spcBef>
                <a:spcPct val="20000"/>
              </a:spcBef>
              <a:spcAft>
                <a:spcPct val="0"/>
              </a:spcAft>
              <a:buFont typeface="Arial" charset="0"/>
              <a:defRPr sz="1400" b="1">
                <a:solidFill>
                  <a:schemeClr val="tx1"/>
                </a:solidFill>
                <a:latin typeface="Arial" charset="0"/>
              </a:defRPr>
            </a:lvl9pPr>
          </a:lstStyle>
          <a:p>
            <a:pPr eaLnBrk="1" hangingPunct="1">
              <a:spcBef>
                <a:spcPct val="50000"/>
              </a:spcBef>
              <a:buFontTx/>
              <a:buNone/>
            </a:pPr>
            <a:r>
              <a:rPr lang="de-DE" b="0"/>
              <a:t>Source: Buzzel / Gale: The PIMS Principle</a:t>
            </a:r>
          </a:p>
        </p:txBody>
      </p:sp>
    </p:spTree>
    <p:extLst>
      <p:ext uri="{BB962C8B-B14F-4D97-AF65-F5344CB8AC3E}">
        <p14:creationId xmlns:p14="http://schemas.microsoft.com/office/powerpoint/2010/main" val="2124499524"/>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liennummernplatzhalter 2"/>
          <p:cNvSpPr>
            <a:spLocks noGrp="1"/>
          </p:cNvSpPr>
          <p:nvPr>
            <p:ph type="sldNum" sz="quarter" idx="4294967295"/>
          </p:nvPr>
        </p:nvSpPr>
        <p:spPr bwMode="auto">
          <a:xfrm>
            <a:off x="8797925" y="88900"/>
            <a:ext cx="806450" cy="136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tx1"/>
                </a:solidFill>
                <a:latin typeface="Arial" charset="0"/>
              </a:defRPr>
            </a:lvl1pPr>
            <a:lvl2pPr marL="742950" indent="-285750" eaLnBrk="0" hangingPunct="0">
              <a:defRPr sz="1400" b="1">
                <a:solidFill>
                  <a:schemeClr val="tx1"/>
                </a:solidFill>
                <a:latin typeface="Arial" charset="0"/>
              </a:defRPr>
            </a:lvl2pPr>
            <a:lvl3pPr marL="1143000" indent="-228600" eaLnBrk="0" hangingPunct="0">
              <a:defRPr sz="1400" b="1">
                <a:solidFill>
                  <a:schemeClr val="tx1"/>
                </a:solidFill>
                <a:latin typeface="Arial" charset="0"/>
              </a:defRPr>
            </a:lvl3pPr>
            <a:lvl4pPr marL="1600200" indent="-228600" eaLnBrk="0" hangingPunct="0">
              <a:defRPr sz="1400" b="1">
                <a:solidFill>
                  <a:schemeClr val="tx1"/>
                </a:solidFill>
                <a:latin typeface="Arial" charset="0"/>
              </a:defRPr>
            </a:lvl4pPr>
            <a:lvl5pPr marL="2057400" indent="-228600" eaLnBrk="0" hangingPunct="0">
              <a:defRPr sz="1400" b="1">
                <a:solidFill>
                  <a:schemeClr val="tx1"/>
                </a:solidFill>
                <a:latin typeface="Arial" charset="0"/>
              </a:defRPr>
            </a:lvl5pPr>
            <a:lvl6pPr marL="2514600" indent="-228600" eaLnBrk="0" fontAlgn="base" hangingPunct="0">
              <a:spcBef>
                <a:spcPct val="20000"/>
              </a:spcBef>
              <a:spcAft>
                <a:spcPct val="0"/>
              </a:spcAft>
              <a:buFont typeface="Arial" charset="0"/>
              <a:defRPr sz="1400" b="1">
                <a:solidFill>
                  <a:schemeClr val="tx1"/>
                </a:solidFill>
                <a:latin typeface="Arial" charset="0"/>
              </a:defRPr>
            </a:lvl6pPr>
            <a:lvl7pPr marL="2971800" indent="-228600" eaLnBrk="0" fontAlgn="base" hangingPunct="0">
              <a:spcBef>
                <a:spcPct val="20000"/>
              </a:spcBef>
              <a:spcAft>
                <a:spcPct val="0"/>
              </a:spcAft>
              <a:buFont typeface="Arial" charset="0"/>
              <a:defRPr sz="1400" b="1">
                <a:solidFill>
                  <a:schemeClr val="tx1"/>
                </a:solidFill>
                <a:latin typeface="Arial" charset="0"/>
              </a:defRPr>
            </a:lvl7pPr>
            <a:lvl8pPr marL="3429000" indent="-228600" eaLnBrk="0" fontAlgn="base" hangingPunct="0">
              <a:spcBef>
                <a:spcPct val="20000"/>
              </a:spcBef>
              <a:spcAft>
                <a:spcPct val="0"/>
              </a:spcAft>
              <a:buFont typeface="Arial" charset="0"/>
              <a:defRPr sz="1400" b="1">
                <a:solidFill>
                  <a:schemeClr val="tx1"/>
                </a:solidFill>
                <a:latin typeface="Arial" charset="0"/>
              </a:defRPr>
            </a:lvl8pPr>
            <a:lvl9pPr marL="3886200" indent="-228600" eaLnBrk="0" fontAlgn="base" hangingPunct="0">
              <a:spcBef>
                <a:spcPct val="20000"/>
              </a:spcBef>
              <a:spcAft>
                <a:spcPct val="0"/>
              </a:spcAft>
              <a:buFont typeface="Arial" charset="0"/>
              <a:defRPr sz="1400" b="1">
                <a:solidFill>
                  <a:schemeClr val="tx1"/>
                </a:solidFill>
                <a:latin typeface="Arial" charset="0"/>
              </a:defRPr>
            </a:lvl9pPr>
          </a:lstStyle>
          <a:p>
            <a:pPr algn="r" eaLnBrk="1" hangingPunct="1">
              <a:spcBef>
                <a:spcPct val="0"/>
              </a:spcBef>
              <a:buFontTx/>
              <a:buNone/>
            </a:pPr>
            <a:r>
              <a:rPr lang="de-DE" altLang="de-DE" sz="900" b="0" i="1"/>
              <a:t>Seite </a:t>
            </a:r>
            <a:fld id="{FDC5D757-49CB-443E-9716-EAE36EDD710B}" type="slidenum">
              <a:rPr lang="de-DE" altLang="de-DE" sz="900" b="0" i="1"/>
              <a:pPr algn="r" eaLnBrk="1" hangingPunct="1">
                <a:spcBef>
                  <a:spcPct val="0"/>
                </a:spcBef>
                <a:buFontTx/>
                <a:buNone/>
              </a:pPr>
              <a:t>5</a:t>
            </a:fld>
            <a:endParaRPr lang="de-DE" altLang="de-DE" sz="900" b="0" i="1"/>
          </a:p>
        </p:txBody>
      </p:sp>
      <p:sp>
        <p:nvSpPr>
          <p:cNvPr id="9220" name="Rectangle 3"/>
          <p:cNvSpPr>
            <a:spLocks noGrp="1" noChangeArrowheads="1"/>
          </p:cNvSpPr>
          <p:nvPr>
            <p:ph type="title"/>
          </p:nvPr>
        </p:nvSpPr>
        <p:spPr>
          <a:extLst>
            <a:ext uri="{909E8E84-426E-40DD-AFC4-6F175D3DCCD1}">
              <a14:hiddenFill xmlns:a14="http://schemas.microsoft.com/office/drawing/2010/main">
                <a:solidFill>
                  <a:schemeClr val="accent1"/>
                </a:solidFill>
              </a14:hiddenFill>
            </a:ext>
          </a:extLst>
        </p:spPr>
        <p:txBody>
          <a:bodyPr/>
          <a:lstStyle/>
          <a:p>
            <a:r>
              <a:rPr lang="de-CH" dirty="0" smtClean="0"/>
              <a:t>Erhebung des Value Proposition</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300" y="1008093"/>
            <a:ext cx="9070125" cy="5337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699095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38" y="895350"/>
            <a:ext cx="9353550" cy="506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llipse 3"/>
          <p:cNvSpPr/>
          <p:nvPr/>
        </p:nvSpPr>
        <p:spPr bwMode="auto">
          <a:xfrm>
            <a:off x="1481328" y="1216152"/>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kumimoji="0" lang="de-CH" sz="2800" b="1" i="0" u="none" strike="noStrike" cap="none" normalizeH="0" baseline="0" dirty="0" smtClean="0">
                <a:ln>
                  <a:noFill/>
                </a:ln>
                <a:solidFill>
                  <a:schemeClr val="tx1"/>
                </a:solidFill>
                <a:effectLst/>
                <a:latin typeface="Arial" charset="0"/>
              </a:rPr>
              <a:t>1</a:t>
            </a:r>
          </a:p>
        </p:txBody>
      </p:sp>
      <p:sp>
        <p:nvSpPr>
          <p:cNvPr id="7" name="Ellipse 6"/>
          <p:cNvSpPr/>
          <p:nvPr/>
        </p:nvSpPr>
        <p:spPr bwMode="auto">
          <a:xfrm>
            <a:off x="856488" y="3261360"/>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lang="de-CH" sz="2800" dirty="0">
                <a:solidFill>
                  <a:schemeClr val="tx1"/>
                </a:solidFill>
                <a:latin typeface="Arial" charset="0"/>
              </a:rPr>
              <a:t>2</a:t>
            </a:r>
            <a:endParaRPr kumimoji="0" lang="de-CH" sz="2800" b="1" i="0" u="none" strike="noStrike" cap="none" normalizeH="0" baseline="0" dirty="0" smtClean="0">
              <a:ln>
                <a:noFill/>
              </a:ln>
              <a:solidFill>
                <a:schemeClr val="tx1"/>
              </a:solidFill>
              <a:effectLst/>
              <a:latin typeface="Arial" charset="0"/>
            </a:endParaRPr>
          </a:p>
        </p:txBody>
      </p:sp>
      <p:sp>
        <p:nvSpPr>
          <p:cNvPr id="8" name="Ellipse 7"/>
          <p:cNvSpPr/>
          <p:nvPr/>
        </p:nvSpPr>
        <p:spPr bwMode="auto">
          <a:xfrm>
            <a:off x="2618232" y="2895600"/>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lang="de-CH" sz="2800" dirty="0">
                <a:solidFill>
                  <a:schemeClr val="tx1"/>
                </a:solidFill>
                <a:latin typeface="Arial" charset="0"/>
              </a:rPr>
              <a:t>3</a:t>
            </a:r>
            <a:endParaRPr kumimoji="0" lang="de-CH" sz="2800" b="1" i="0" u="none" strike="noStrike" cap="none" normalizeH="0" baseline="0" dirty="0" smtClean="0">
              <a:ln>
                <a:noFill/>
              </a:ln>
              <a:solidFill>
                <a:schemeClr val="tx1"/>
              </a:solidFill>
              <a:effectLst/>
              <a:latin typeface="Arial" charset="0"/>
            </a:endParaRPr>
          </a:p>
        </p:txBody>
      </p:sp>
      <p:sp>
        <p:nvSpPr>
          <p:cNvPr id="9" name="Ellipse 8"/>
          <p:cNvSpPr/>
          <p:nvPr/>
        </p:nvSpPr>
        <p:spPr bwMode="auto">
          <a:xfrm>
            <a:off x="3258312" y="3453384"/>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lang="de-CH" sz="2800" dirty="0" smtClean="0">
                <a:solidFill>
                  <a:schemeClr val="tx1"/>
                </a:solidFill>
                <a:latin typeface="Arial" charset="0"/>
              </a:rPr>
              <a:t>5</a:t>
            </a:r>
            <a:endParaRPr kumimoji="0" lang="de-CH" sz="2800" b="1" i="0" u="none" strike="noStrike" cap="none" normalizeH="0" baseline="0" dirty="0" smtClean="0">
              <a:ln>
                <a:noFill/>
              </a:ln>
              <a:solidFill>
                <a:schemeClr val="tx1"/>
              </a:solidFill>
              <a:effectLst/>
              <a:latin typeface="Arial" charset="0"/>
            </a:endParaRPr>
          </a:p>
        </p:txBody>
      </p:sp>
      <p:sp>
        <p:nvSpPr>
          <p:cNvPr id="10" name="Ellipse 9"/>
          <p:cNvSpPr/>
          <p:nvPr/>
        </p:nvSpPr>
        <p:spPr bwMode="auto">
          <a:xfrm>
            <a:off x="4503357" y="2231136"/>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lang="de-CH" sz="2800" dirty="0" smtClean="0">
                <a:solidFill>
                  <a:schemeClr val="tx1"/>
                </a:solidFill>
                <a:latin typeface="Arial" charset="0"/>
              </a:rPr>
              <a:t>4</a:t>
            </a:r>
            <a:endParaRPr kumimoji="0" lang="de-CH" sz="2800" b="1" i="0" u="none" strike="noStrike" cap="none" normalizeH="0" baseline="0" dirty="0" smtClean="0">
              <a:ln>
                <a:noFill/>
              </a:ln>
              <a:solidFill>
                <a:schemeClr val="tx1"/>
              </a:solidFill>
              <a:effectLst/>
              <a:latin typeface="Arial" charset="0"/>
            </a:endParaRPr>
          </a:p>
        </p:txBody>
      </p:sp>
      <p:sp>
        <p:nvSpPr>
          <p:cNvPr id="11" name="Ellipse 10"/>
          <p:cNvSpPr/>
          <p:nvPr/>
        </p:nvSpPr>
        <p:spPr bwMode="auto">
          <a:xfrm>
            <a:off x="5425440" y="3396996"/>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lang="de-CH" sz="2800" dirty="0">
                <a:solidFill>
                  <a:schemeClr val="tx1"/>
                </a:solidFill>
                <a:latin typeface="Arial" charset="0"/>
              </a:rPr>
              <a:t>6</a:t>
            </a:r>
            <a:endParaRPr kumimoji="0" lang="de-CH" sz="2800" b="1" i="0" u="none" strike="noStrike" cap="none" normalizeH="0" baseline="0" dirty="0" smtClean="0">
              <a:ln>
                <a:noFill/>
              </a:ln>
              <a:solidFill>
                <a:schemeClr val="tx1"/>
              </a:solidFill>
              <a:effectLst/>
              <a:latin typeface="Arial" charset="0"/>
            </a:endParaRPr>
          </a:p>
        </p:txBody>
      </p:sp>
      <p:sp>
        <p:nvSpPr>
          <p:cNvPr id="12" name="Ellipse 11"/>
          <p:cNvSpPr/>
          <p:nvPr/>
        </p:nvSpPr>
        <p:spPr bwMode="auto">
          <a:xfrm>
            <a:off x="4123944" y="5504688"/>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lang="de-CH" sz="2800" dirty="0">
                <a:solidFill>
                  <a:schemeClr val="tx1"/>
                </a:solidFill>
                <a:latin typeface="Arial" charset="0"/>
              </a:rPr>
              <a:t>7</a:t>
            </a:r>
            <a:endParaRPr kumimoji="0" lang="de-CH" sz="2800" b="1" i="0" u="none" strike="noStrike" cap="none" normalizeH="0" baseline="0" dirty="0" smtClean="0">
              <a:ln>
                <a:noFill/>
              </a:ln>
              <a:solidFill>
                <a:schemeClr val="tx1"/>
              </a:solidFill>
              <a:effectLst/>
              <a:latin typeface="Arial" charset="0"/>
            </a:endParaRPr>
          </a:p>
        </p:txBody>
      </p:sp>
      <p:sp>
        <p:nvSpPr>
          <p:cNvPr id="13" name="Ellipse 12"/>
          <p:cNvSpPr/>
          <p:nvPr/>
        </p:nvSpPr>
        <p:spPr bwMode="auto">
          <a:xfrm>
            <a:off x="8884920" y="4011168"/>
            <a:ext cx="896112" cy="557784"/>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 typeface="Arial" charset="0"/>
              <a:buNone/>
              <a:tabLst/>
            </a:pPr>
            <a:r>
              <a:rPr lang="de-CH" sz="2800" dirty="0">
                <a:solidFill>
                  <a:schemeClr val="tx1"/>
                </a:solidFill>
                <a:latin typeface="Arial" charset="0"/>
              </a:rPr>
              <a:t>8</a:t>
            </a:r>
            <a:endParaRPr kumimoji="0" lang="de-CH" sz="2800" b="1"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38120064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nummernplatzhalter 3"/>
          <p:cNvSpPr>
            <a:spLocks noGrp="1"/>
          </p:cNvSpPr>
          <p:nvPr>
            <p:ph type="sldNum" sz="quarter" idx="4294967295"/>
          </p:nvPr>
        </p:nvSpPr>
        <p:spPr bwMode="auto">
          <a:xfrm>
            <a:off x="8797925" y="88900"/>
            <a:ext cx="806450" cy="136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tx1"/>
                </a:solidFill>
                <a:latin typeface="Arial" charset="0"/>
              </a:defRPr>
            </a:lvl1pPr>
            <a:lvl2pPr marL="742950" indent="-285750" eaLnBrk="0" hangingPunct="0">
              <a:defRPr sz="1400" b="1">
                <a:solidFill>
                  <a:schemeClr val="tx1"/>
                </a:solidFill>
                <a:latin typeface="Arial" charset="0"/>
              </a:defRPr>
            </a:lvl2pPr>
            <a:lvl3pPr marL="1143000" indent="-228600" eaLnBrk="0" hangingPunct="0">
              <a:defRPr sz="1400" b="1">
                <a:solidFill>
                  <a:schemeClr val="tx1"/>
                </a:solidFill>
                <a:latin typeface="Arial" charset="0"/>
              </a:defRPr>
            </a:lvl3pPr>
            <a:lvl4pPr marL="1600200" indent="-228600" eaLnBrk="0" hangingPunct="0">
              <a:defRPr sz="1400" b="1">
                <a:solidFill>
                  <a:schemeClr val="tx1"/>
                </a:solidFill>
                <a:latin typeface="Arial" charset="0"/>
              </a:defRPr>
            </a:lvl4pPr>
            <a:lvl5pPr marL="2057400" indent="-228600" eaLnBrk="0" hangingPunct="0">
              <a:defRPr sz="1400" b="1">
                <a:solidFill>
                  <a:schemeClr val="tx1"/>
                </a:solidFill>
                <a:latin typeface="Arial" charset="0"/>
              </a:defRPr>
            </a:lvl5pPr>
            <a:lvl6pPr marL="2514600" indent="-228600" eaLnBrk="0" fontAlgn="base" hangingPunct="0">
              <a:spcBef>
                <a:spcPct val="20000"/>
              </a:spcBef>
              <a:spcAft>
                <a:spcPct val="0"/>
              </a:spcAft>
              <a:buFont typeface="Arial" charset="0"/>
              <a:defRPr sz="1400" b="1">
                <a:solidFill>
                  <a:schemeClr val="tx1"/>
                </a:solidFill>
                <a:latin typeface="Arial" charset="0"/>
              </a:defRPr>
            </a:lvl6pPr>
            <a:lvl7pPr marL="2971800" indent="-228600" eaLnBrk="0" fontAlgn="base" hangingPunct="0">
              <a:spcBef>
                <a:spcPct val="20000"/>
              </a:spcBef>
              <a:spcAft>
                <a:spcPct val="0"/>
              </a:spcAft>
              <a:buFont typeface="Arial" charset="0"/>
              <a:defRPr sz="1400" b="1">
                <a:solidFill>
                  <a:schemeClr val="tx1"/>
                </a:solidFill>
                <a:latin typeface="Arial" charset="0"/>
              </a:defRPr>
            </a:lvl7pPr>
            <a:lvl8pPr marL="3429000" indent="-228600" eaLnBrk="0" fontAlgn="base" hangingPunct="0">
              <a:spcBef>
                <a:spcPct val="20000"/>
              </a:spcBef>
              <a:spcAft>
                <a:spcPct val="0"/>
              </a:spcAft>
              <a:buFont typeface="Arial" charset="0"/>
              <a:defRPr sz="1400" b="1">
                <a:solidFill>
                  <a:schemeClr val="tx1"/>
                </a:solidFill>
                <a:latin typeface="Arial" charset="0"/>
              </a:defRPr>
            </a:lvl8pPr>
            <a:lvl9pPr marL="3886200" indent="-228600" eaLnBrk="0" fontAlgn="base" hangingPunct="0">
              <a:spcBef>
                <a:spcPct val="20000"/>
              </a:spcBef>
              <a:spcAft>
                <a:spcPct val="0"/>
              </a:spcAft>
              <a:buFont typeface="Arial" charset="0"/>
              <a:defRPr sz="1400" b="1">
                <a:solidFill>
                  <a:schemeClr val="tx1"/>
                </a:solidFill>
                <a:latin typeface="Arial" charset="0"/>
              </a:defRPr>
            </a:lvl9pPr>
          </a:lstStyle>
          <a:p>
            <a:pPr algn="r" eaLnBrk="1" hangingPunct="1">
              <a:spcBef>
                <a:spcPct val="0"/>
              </a:spcBef>
              <a:buFontTx/>
              <a:buNone/>
            </a:pPr>
            <a:r>
              <a:rPr lang="de-DE" altLang="de-DE" sz="900" b="0" i="1"/>
              <a:t>Seite </a:t>
            </a:r>
            <a:fld id="{B36396F5-DDFA-4606-B11E-8C6851117C37}" type="slidenum">
              <a:rPr lang="de-DE" altLang="de-DE" sz="900" b="0" i="1"/>
              <a:pPr algn="r" eaLnBrk="1" hangingPunct="1">
                <a:spcBef>
                  <a:spcPct val="0"/>
                </a:spcBef>
                <a:buFontTx/>
                <a:buNone/>
              </a:pPr>
              <a:t>7</a:t>
            </a:fld>
            <a:endParaRPr lang="de-DE" altLang="de-DE" sz="900" b="0" i="1"/>
          </a:p>
        </p:txBody>
      </p:sp>
      <p:sp>
        <p:nvSpPr>
          <p:cNvPr id="10244" name="Rectangle 4"/>
          <p:cNvSpPr>
            <a:spLocks noGrp="1" noChangeArrowheads="1"/>
          </p:cNvSpPr>
          <p:nvPr>
            <p:ph type="title"/>
          </p:nvPr>
        </p:nvSpPr>
        <p:spPr/>
        <p:txBody>
          <a:bodyPr/>
          <a:lstStyle/>
          <a:p>
            <a:r>
              <a:rPr lang="de-CH" smtClean="0"/>
              <a:t>Werteskala</a:t>
            </a:r>
          </a:p>
        </p:txBody>
      </p:sp>
      <p:sp>
        <p:nvSpPr>
          <p:cNvPr id="10245" name="Rectangle 5"/>
          <p:cNvSpPr>
            <a:spLocks noGrp="1" noChangeAspect="1" noChangeArrowheads="1"/>
          </p:cNvSpPr>
          <p:nvPr>
            <p:ph type="body" idx="1"/>
          </p:nvPr>
        </p:nvSpPr>
        <p:spPr>
          <a:xfrm>
            <a:off x="309563" y="2574925"/>
            <a:ext cx="9283700" cy="1195388"/>
          </a:xfrm>
        </p:spPr>
        <p:txBody>
          <a:bodyPr anchor="ctr"/>
          <a:lstStyle/>
          <a:p>
            <a:pPr marL="1047750" indent="-1047750">
              <a:tabLst>
                <a:tab pos="381000" algn="r"/>
              </a:tabLst>
            </a:pPr>
            <a:r>
              <a:rPr lang="de-DE" b="0" smtClean="0">
                <a:sym typeface="Monotype Sorts" pitchFamily="2" charset="2"/>
              </a:rPr>
              <a:t>	10:	exzellent, in keiner Weise verbesserungsfähig</a:t>
            </a:r>
          </a:p>
          <a:p>
            <a:pPr marL="1047750" indent="-1047750">
              <a:tabLst>
                <a:tab pos="381000" algn="r"/>
              </a:tabLst>
            </a:pPr>
            <a:r>
              <a:rPr lang="de-DE" b="0" smtClean="0">
                <a:sym typeface="Monotype Sorts" pitchFamily="2" charset="2"/>
              </a:rPr>
              <a:t>	9:	ausgezeichnet</a:t>
            </a:r>
          </a:p>
          <a:p>
            <a:pPr marL="1047750" indent="-1047750">
              <a:tabLst>
                <a:tab pos="381000" algn="r"/>
              </a:tabLst>
            </a:pPr>
            <a:r>
              <a:rPr lang="de-DE" b="0" smtClean="0">
                <a:sym typeface="Monotype Sorts" pitchFamily="2" charset="2"/>
              </a:rPr>
              <a:t>	8:	sehr gut</a:t>
            </a:r>
          </a:p>
          <a:p>
            <a:pPr marL="1047750" indent="-1047750">
              <a:tabLst>
                <a:tab pos="381000" algn="r"/>
              </a:tabLst>
            </a:pPr>
            <a:r>
              <a:rPr lang="de-DE" b="0" smtClean="0">
                <a:sym typeface="Monotype Sorts" pitchFamily="2" charset="2"/>
              </a:rPr>
              <a:t>	7:	gut</a:t>
            </a:r>
          </a:p>
          <a:p>
            <a:pPr marL="1047750" indent="-1047750">
              <a:tabLst>
                <a:tab pos="381000" algn="r"/>
              </a:tabLst>
            </a:pPr>
            <a:r>
              <a:rPr lang="de-DE" b="0" smtClean="0">
                <a:sym typeface="Monotype Sorts" pitchFamily="2" charset="2"/>
              </a:rPr>
              <a:t>	6:	ganz gut</a:t>
            </a:r>
          </a:p>
          <a:p>
            <a:pPr marL="1047750" indent="-1047750">
              <a:tabLst>
                <a:tab pos="381000" algn="r"/>
              </a:tabLst>
            </a:pPr>
            <a:r>
              <a:rPr lang="de-DE" b="0" smtClean="0">
                <a:sym typeface="Monotype Sorts" pitchFamily="2" charset="2"/>
              </a:rPr>
              <a:t>	5:	zufriedenstellen</a:t>
            </a:r>
          </a:p>
          <a:p>
            <a:pPr marL="1047750" indent="-1047750">
              <a:tabLst>
                <a:tab pos="381000" algn="r"/>
              </a:tabLst>
            </a:pPr>
            <a:r>
              <a:rPr lang="de-DE" b="0" smtClean="0">
                <a:sym typeface="Monotype Sorts" pitchFamily="2" charset="2"/>
              </a:rPr>
              <a:t>	4:	halbwegs zufriedenstellend</a:t>
            </a:r>
          </a:p>
          <a:p>
            <a:pPr marL="1047750" indent="-1047750">
              <a:tabLst>
                <a:tab pos="381000" algn="r"/>
              </a:tabLst>
            </a:pPr>
            <a:r>
              <a:rPr lang="de-DE" b="0" smtClean="0">
                <a:sym typeface="Monotype Sorts" pitchFamily="2" charset="2"/>
              </a:rPr>
              <a:t>	3:	schwach</a:t>
            </a:r>
          </a:p>
          <a:p>
            <a:pPr marL="1047750" indent="-1047750">
              <a:tabLst>
                <a:tab pos="381000" algn="r"/>
              </a:tabLst>
            </a:pPr>
            <a:r>
              <a:rPr lang="de-DE" b="0" smtClean="0">
                <a:sym typeface="Monotype Sorts" pitchFamily="2" charset="2"/>
              </a:rPr>
              <a:t>	2:	sehr schwach</a:t>
            </a:r>
          </a:p>
          <a:p>
            <a:pPr marL="1047750" indent="-1047750">
              <a:tabLst>
                <a:tab pos="381000" algn="r"/>
              </a:tabLst>
            </a:pPr>
            <a:r>
              <a:rPr lang="de-DE" b="0" smtClean="0">
                <a:sym typeface="Monotype Sorts" pitchFamily="2" charset="2"/>
              </a:rPr>
              <a:t>	1:	ungenügend, indiskutabel</a:t>
            </a:r>
          </a:p>
          <a:p>
            <a:pPr marL="1047750" indent="-1047750">
              <a:tabLst>
                <a:tab pos="381000" algn="r"/>
              </a:tabLst>
            </a:pPr>
            <a:r>
              <a:rPr lang="de-DE" b="0" smtClean="0">
                <a:sym typeface="Monotype Sorts" pitchFamily="2" charset="2"/>
              </a:rPr>
              <a:t>	0:	nicht vorhanden</a:t>
            </a:r>
          </a:p>
          <a:p>
            <a:pPr marL="1047750" indent="-1047750">
              <a:tabLst>
                <a:tab pos="381000" algn="r"/>
              </a:tabLst>
            </a:pPr>
            <a:endParaRPr lang="de-CH" b="0" smtClean="0"/>
          </a:p>
        </p:txBody>
      </p:sp>
    </p:spTree>
    <p:extLst>
      <p:ext uri="{BB962C8B-B14F-4D97-AF65-F5344CB8AC3E}">
        <p14:creationId xmlns:p14="http://schemas.microsoft.com/office/powerpoint/2010/main" val="411859115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58"/>
          <p:cNvSpPr>
            <a:spLocks noGrp="1" noChangeArrowheads="1"/>
          </p:cNvSpPr>
          <p:nvPr>
            <p:ph type="title"/>
          </p:nvPr>
        </p:nvSpPr>
        <p:spPr/>
        <p:txBody>
          <a:bodyPr/>
          <a:lstStyle/>
          <a:p>
            <a:r>
              <a:rPr lang="de-CH" sz="2000" dirty="0" smtClean="0"/>
              <a:t>Markieren Sie bitte, in welchem Verhältnis </a:t>
            </a:r>
            <a:br>
              <a:rPr lang="de-CH" sz="2000" dirty="0" smtClean="0"/>
            </a:br>
            <a:r>
              <a:rPr lang="de-CH" sz="2000" dirty="0" smtClean="0"/>
              <a:t>Qualität und Preis bei Ihrer Kaufentscheidung stehen</a:t>
            </a:r>
          </a:p>
        </p:txBody>
      </p:sp>
      <p:sp>
        <p:nvSpPr>
          <p:cNvPr id="11266" name="Foliennummernplatzhalter 2"/>
          <p:cNvSpPr>
            <a:spLocks noGrp="1"/>
          </p:cNvSpPr>
          <p:nvPr>
            <p:ph type="sldNum" sz="quarter" idx="4294967295"/>
          </p:nvPr>
        </p:nvSpPr>
        <p:spPr bwMode="auto">
          <a:xfrm>
            <a:off x="9546927" y="88900"/>
            <a:ext cx="359073" cy="1384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tx1"/>
                </a:solidFill>
                <a:latin typeface="Arial" charset="0"/>
              </a:defRPr>
            </a:lvl1pPr>
            <a:lvl2pPr marL="742950" indent="-285750" eaLnBrk="0" hangingPunct="0">
              <a:defRPr sz="1400" b="1">
                <a:solidFill>
                  <a:schemeClr val="tx1"/>
                </a:solidFill>
                <a:latin typeface="Arial" charset="0"/>
              </a:defRPr>
            </a:lvl2pPr>
            <a:lvl3pPr marL="1143000" indent="-228600" eaLnBrk="0" hangingPunct="0">
              <a:defRPr sz="1400" b="1">
                <a:solidFill>
                  <a:schemeClr val="tx1"/>
                </a:solidFill>
                <a:latin typeface="Arial" charset="0"/>
              </a:defRPr>
            </a:lvl3pPr>
            <a:lvl4pPr marL="1600200" indent="-228600" eaLnBrk="0" hangingPunct="0">
              <a:defRPr sz="1400" b="1">
                <a:solidFill>
                  <a:schemeClr val="tx1"/>
                </a:solidFill>
                <a:latin typeface="Arial" charset="0"/>
              </a:defRPr>
            </a:lvl4pPr>
            <a:lvl5pPr marL="2057400" indent="-228600" eaLnBrk="0" hangingPunct="0">
              <a:defRPr sz="1400" b="1">
                <a:solidFill>
                  <a:schemeClr val="tx1"/>
                </a:solidFill>
                <a:latin typeface="Arial" charset="0"/>
              </a:defRPr>
            </a:lvl5pPr>
            <a:lvl6pPr marL="2514600" indent="-228600" eaLnBrk="0" fontAlgn="base" hangingPunct="0">
              <a:spcBef>
                <a:spcPct val="20000"/>
              </a:spcBef>
              <a:spcAft>
                <a:spcPct val="0"/>
              </a:spcAft>
              <a:buFont typeface="Arial" charset="0"/>
              <a:defRPr sz="1400" b="1">
                <a:solidFill>
                  <a:schemeClr val="tx1"/>
                </a:solidFill>
                <a:latin typeface="Arial" charset="0"/>
              </a:defRPr>
            </a:lvl6pPr>
            <a:lvl7pPr marL="2971800" indent="-228600" eaLnBrk="0" fontAlgn="base" hangingPunct="0">
              <a:spcBef>
                <a:spcPct val="20000"/>
              </a:spcBef>
              <a:spcAft>
                <a:spcPct val="0"/>
              </a:spcAft>
              <a:buFont typeface="Arial" charset="0"/>
              <a:defRPr sz="1400" b="1">
                <a:solidFill>
                  <a:schemeClr val="tx1"/>
                </a:solidFill>
                <a:latin typeface="Arial" charset="0"/>
              </a:defRPr>
            </a:lvl7pPr>
            <a:lvl8pPr marL="3429000" indent="-228600" eaLnBrk="0" fontAlgn="base" hangingPunct="0">
              <a:spcBef>
                <a:spcPct val="20000"/>
              </a:spcBef>
              <a:spcAft>
                <a:spcPct val="0"/>
              </a:spcAft>
              <a:buFont typeface="Arial" charset="0"/>
              <a:defRPr sz="1400" b="1">
                <a:solidFill>
                  <a:schemeClr val="tx1"/>
                </a:solidFill>
                <a:latin typeface="Arial" charset="0"/>
              </a:defRPr>
            </a:lvl8pPr>
            <a:lvl9pPr marL="3886200" indent="-228600" eaLnBrk="0" fontAlgn="base" hangingPunct="0">
              <a:spcBef>
                <a:spcPct val="20000"/>
              </a:spcBef>
              <a:spcAft>
                <a:spcPct val="0"/>
              </a:spcAft>
              <a:buFont typeface="Arial" charset="0"/>
              <a:defRPr sz="1400" b="1">
                <a:solidFill>
                  <a:schemeClr val="tx1"/>
                </a:solidFill>
                <a:latin typeface="Arial" charset="0"/>
              </a:defRPr>
            </a:lvl9pPr>
          </a:lstStyle>
          <a:p>
            <a:pPr algn="r" eaLnBrk="1" hangingPunct="1">
              <a:spcBef>
                <a:spcPct val="0"/>
              </a:spcBef>
              <a:buFontTx/>
              <a:buNone/>
            </a:pPr>
            <a:r>
              <a:rPr lang="de-CH" altLang="de-DE" sz="900" b="0" i="1" dirty="0" smtClean="0"/>
              <a:t>Seite </a:t>
            </a:r>
            <a:fld id="{7B69B674-A72A-4272-BD7B-F728C54AE293}" type="slidenum">
              <a:rPr lang="de-CH" altLang="de-DE" sz="900" b="0" i="1" smtClean="0"/>
              <a:pPr algn="r" eaLnBrk="1" hangingPunct="1">
                <a:spcBef>
                  <a:spcPct val="0"/>
                </a:spcBef>
                <a:buFontTx/>
                <a:buNone/>
              </a:pPr>
              <a:t>8</a:t>
            </a:fld>
            <a:endParaRPr lang="de-CH" altLang="de-DE" sz="900" b="0" i="1" dirty="0"/>
          </a:p>
        </p:txBody>
      </p:sp>
      <p:grpSp>
        <p:nvGrpSpPr>
          <p:cNvPr id="11269" name="Group 60"/>
          <p:cNvGrpSpPr>
            <a:grpSpLocks noChangeAspect="1"/>
          </p:cNvGrpSpPr>
          <p:nvPr/>
        </p:nvGrpSpPr>
        <p:grpSpPr bwMode="auto">
          <a:xfrm>
            <a:off x="309253" y="1536700"/>
            <a:ext cx="9316174" cy="4741799"/>
            <a:chOff x="200" y="968"/>
            <a:chExt cx="6177" cy="3145"/>
          </a:xfrm>
        </p:grpSpPr>
        <p:grpSp>
          <p:nvGrpSpPr>
            <p:cNvPr id="11270" name="Group 59"/>
            <p:cNvGrpSpPr>
              <a:grpSpLocks noChangeAspect="1"/>
            </p:cNvGrpSpPr>
            <p:nvPr/>
          </p:nvGrpSpPr>
          <p:grpSpPr bwMode="auto">
            <a:xfrm>
              <a:off x="200" y="2314"/>
              <a:ext cx="6177" cy="1799"/>
              <a:chOff x="200" y="2314"/>
              <a:chExt cx="6177" cy="1799"/>
            </a:xfrm>
          </p:grpSpPr>
          <p:sp>
            <p:nvSpPr>
              <p:cNvPr id="11322" name="Rectangle 4"/>
              <p:cNvSpPr>
                <a:spLocks noChangeAspect="1" noChangeArrowheads="1"/>
              </p:cNvSpPr>
              <p:nvPr/>
            </p:nvSpPr>
            <p:spPr bwMode="auto">
              <a:xfrm>
                <a:off x="4588" y="2314"/>
                <a:ext cx="1789" cy="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200" dirty="0" smtClean="0"/>
                  <a:t>Wenn die Qualität stimmt,</a:t>
                </a:r>
              </a:p>
              <a:p>
                <a:r>
                  <a:rPr lang="de-CH" sz="1200" dirty="0" smtClean="0"/>
                  <a:t>wird auf den Preis fast nicht </a:t>
                </a:r>
              </a:p>
              <a:p>
                <a:r>
                  <a:rPr lang="de-CH" sz="1200" dirty="0" smtClean="0"/>
                  <a:t>geachtet.</a:t>
                </a:r>
              </a:p>
              <a:p>
                <a:endParaRPr lang="de-CH" sz="1200" dirty="0" smtClean="0"/>
              </a:p>
              <a:p>
                <a:r>
                  <a:rPr lang="de-CH" sz="1200" dirty="0" smtClean="0"/>
                  <a:t>Qualität steht im Vordergrund,</a:t>
                </a:r>
              </a:p>
              <a:p>
                <a:r>
                  <a:rPr lang="de-CH" sz="1200" dirty="0" smtClean="0"/>
                  <a:t>wenngleich Preisobergrenzen</a:t>
                </a:r>
              </a:p>
              <a:p>
                <a:r>
                  <a:rPr lang="de-CH" sz="1200" dirty="0" smtClean="0"/>
                  <a:t>genau beachtet werden. Anderer-</a:t>
                </a:r>
              </a:p>
              <a:p>
                <a:r>
                  <a:rPr lang="de-CH" sz="1200" dirty="0" err="1" smtClean="0"/>
                  <a:t>seits</a:t>
                </a:r>
                <a:r>
                  <a:rPr lang="de-CH" sz="1200" dirty="0" smtClean="0"/>
                  <a:t> führen Preissenkungen nicht</a:t>
                </a:r>
              </a:p>
              <a:p>
                <a:r>
                  <a:rPr lang="de-CH" sz="1200" dirty="0" smtClean="0"/>
                  <a:t>unbedingt zu einem </a:t>
                </a:r>
                <a:r>
                  <a:rPr lang="de-CH" sz="1200" dirty="0" err="1" smtClean="0"/>
                  <a:t>Mehrkauf</a:t>
                </a:r>
                <a:r>
                  <a:rPr lang="de-CH" sz="1200" dirty="0" smtClean="0"/>
                  <a:t>.</a:t>
                </a:r>
              </a:p>
              <a:p>
                <a:endParaRPr lang="de-CH" sz="1200" dirty="0" smtClean="0"/>
              </a:p>
              <a:p>
                <a:r>
                  <a:rPr lang="de-CH" sz="1200" dirty="0" smtClean="0"/>
                  <a:t>Qualität ist etwas wichtiger als</a:t>
                </a:r>
              </a:p>
              <a:p>
                <a:r>
                  <a:rPr lang="de-CH" sz="1200" dirty="0" smtClean="0"/>
                  <a:t>der Preis.</a:t>
                </a:r>
                <a:endParaRPr lang="de-CH" sz="1200" dirty="0"/>
              </a:p>
            </p:txBody>
          </p:sp>
          <p:sp>
            <p:nvSpPr>
              <p:cNvPr id="11323" name="Rectangle 5"/>
              <p:cNvSpPr>
                <a:spLocks noChangeAspect="1" noChangeArrowheads="1"/>
              </p:cNvSpPr>
              <p:nvPr/>
            </p:nvSpPr>
            <p:spPr bwMode="auto">
              <a:xfrm>
                <a:off x="200" y="2375"/>
                <a:ext cx="1641" cy="1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200" dirty="0" smtClean="0"/>
                  <a:t>Preis ist die ausschlaggebende</a:t>
                </a:r>
              </a:p>
              <a:p>
                <a:r>
                  <a:rPr lang="de-CH" sz="1200" dirty="0" smtClean="0"/>
                  <a:t>Entscheidungsgrösse. Beim</a:t>
                </a:r>
              </a:p>
              <a:p>
                <a:r>
                  <a:rPr lang="de-CH" sz="1200" dirty="0" smtClean="0"/>
                  <a:t>billigsten wird gekauft. </a:t>
                </a:r>
              </a:p>
              <a:p>
                <a:r>
                  <a:rPr lang="de-CH" sz="1200" dirty="0" smtClean="0"/>
                  <a:t>Qualität spielt fast keine Rolle.</a:t>
                </a:r>
              </a:p>
              <a:p>
                <a:endParaRPr lang="de-CH" sz="1200" dirty="0" smtClean="0"/>
              </a:p>
              <a:p>
                <a:r>
                  <a:rPr lang="de-CH" sz="1200" dirty="0" smtClean="0"/>
                  <a:t>Preis steht im Vordergrund.</a:t>
                </a:r>
              </a:p>
              <a:p>
                <a:r>
                  <a:rPr lang="de-CH" sz="1200" dirty="0" smtClean="0"/>
                  <a:t>Eine Mindestqualität muss</a:t>
                </a:r>
              </a:p>
              <a:p>
                <a:r>
                  <a:rPr lang="de-CH" sz="1200" dirty="0" smtClean="0"/>
                  <a:t>allerdings gewährleistet sein.</a:t>
                </a:r>
              </a:p>
              <a:p>
                <a:endParaRPr lang="de-CH" sz="1200" dirty="0" smtClean="0"/>
              </a:p>
              <a:p>
                <a:r>
                  <a:rPr lang="de-CH" sz="1200" dirty="0" smtClean="0"/>
                  <a:t>Preis ist etwas wichtiger als</a:t>
                </a:r>
              </a:p>
              <a:p>
                <a:r>
                  <a:rPr lang="de-CH" sz="1200" dirty="0" smtClean="0"/>
                  <a:t>Qualität.</a:t>
                </a:r>
                <a:endParaRPr lang="de-CH" sz="1200" dirty="0"/>
              </a:p>
            </p:txBody>
          </p:sp>
        </p:grpSp>
        <p:grpSp>
          <p:nvGrpSpPr>
            <p:cNvPr id="11271" name="Group 57"/>
            <p:cNvGrpSpPr>
              <a:grpSpLocks noChangeAspect="1"/>
            </p:cNvGrpSpPr>
            <p:nvPr/>
          </p:nvGrpSpPr>
          <p:grpSpPr bwMode="auto">
            <a:xfrm>
              <a:off x="865" y="968"/>
              <a:ext cx="4429" cy="2746"/>
              <a:chOff x="865" y="968"/>
              <a:chExt cx="4429" cy="2746"/>
            </a:xfrm>
          </p:grpSpPr>
          <p:sp>
            <p:nvSpPr>
              <p:cNvPr id="11272" name="Freeform 6"/>
              <p:cNvSpPr>
                <a:spLocks noChangeAspect="1"/>
              </p:cNvSpPr>
              <p:nvPr/>
            </p:nvSpPr>
            <p:spPr bwMode="auto">
              <a:xfrm>
                <a:off x="1416" y="1955"/>
                <a:ext cx="3446" cy="268"/>
              </a:xfrm>
              <a:custGeom>
                <a:avLst/>
                <a:gdLst>
                  <a:gd name="T0" fmla="*/ 3139 w 3181"/>
                  <a:gd name="T1" fmla="*/ 267 h 268"/>
                  <a:gd name="T2" fmla="*/ 3445 w 3181"/>
                  <a:gd name="T3" fmla="*/ 123 h 268"/>
                  <a:gd name="T4" fmla="*/ 3139 w 3181"/>
                  <a:gd name="T5" fmla="*/ 0 h 268"/>
                  <a:gd name="T6" fmla="*/ 0 w 3181"/>
                  <a:gd name="T7" fmla="*/ 0 h 268"/>
                  <a:gd name="T8" fmla="*/ 0 w 3181"/>
                  <a:gd name="T9" fmla="*/ 267 h 268"/>
                  <a:gd name="T10" fmla="*/ 3139 w 3181"/>
                  <a:gd name="T11" fmla="*/ 267 h 2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81" h="268">
                    <a:moveTo>
                      <a:pt x="2898" y="267"/>
                    </a:moveTo>
                    <a:lnTo>
                      <a:pt x="3180" y="123"/>
                    </a:lnTo>
                    <a:lnTo>
                      <a:pt x="2898" y="0"/>
                    </a:lnTo>
                    <a:lnTo>
                      <a:pt x="0" y="0"/>
                    </a:lnTo>
                    <a:lnTo>
                      <a:pt x="0" y="267"/>
                    </a:lnTo>
                    <a:lnTo>
                      <a:pt x="2898" y="267"/>
                    </a:lnTo>
                  </a:path>
                </a:pathLst>
              </a:custGeom>
              <a:solidFill>
                <a:srgbClr val="CECECE"/>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sp>
            <p:nvSpPr>
              <p:cNvPr id="11273" name="Rectangle 7"/>
              <p:cNvSpPr>
                <a:spLocks noChangeAspect="1" noChangeArrowheads="1"/>
              </p:cNvSpPr>
              <p:nvPr/>
            </p:nvSpPr>
            <p:spPr bwMode="auto">
              <a:xfrm>
                <a:off x="951" y="1015"/>
                <a:ext cx="409"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200" dirty="0" smtClean="0"/>
                  <a:t>100 %</a:t>
                </a:r>
                <a:endParaRPr lang="de-CH" sz="1200" dirty="0"/>
              </a:p>
            </p:txBody>
          </p:sp>
          <p:sp>
            <p:nvSpPr>
              <p:cNvPr id="11274" name="Rectangle 8"/>
              <p:cNvSpPr>
                <a:spLocks noChangeAspect="1" noChangeArrowheads="1"/>
              </p:cNvSpPr>
              <p:nvPr/>
            </p:nvSpPr>
            <p:spPr bwMode="auto">
              <a:xfrm>
                <a:off x="4901" y="1009"/>
                <a:ext cx="370"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200" dirty="0" smtClean="0"/>
                  <a:t>Preis</a:t>
                </a:r>
                <a:endParaRPr lang="de-CH" sz="1200" dirty="0"/>
              </a:p>
            </p:txBody>
          </p:sp>
          <p:sp>
            <p:nvSpPr>
              <p:cNvPr id="11275" name="Rectangle 9"/>
              <p:cNvSpPr>
                <a:spLocks noChangeAspect="1" noChangeArrowheads="1"/>
              </p:cNvSpPr>
              <p:nvPr/>
            </p:nvSpPr>
            <p:spPr bwMode="auto">
              <a:xfrm>
                <a:off x="4885" y="2005"/>
                <a:ext cx="409"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200" dirty="0" smtClean="0"/>
                  <a:t>100 %</a:t>
                </a:r>
                <a:endParaRPr lang="de-CH" sz="1200" dirty="0"/>
              </a:p>
            </p:txBody>
          </p:sp>
          <p:sp>
            <p:nvSpPr>
              <p:cNvPr id="11276" name="Rectangle 10"/>
              <p:cNvSpPr>
                <a:spLocks noChangeAspect="1" noChangeArrowheads="1"/>
              </p:cNvSpPr>
              <p:nvPr/>
            </p:nvSpPr>
            <p:spPr bwMode="auto">
              <a:xfrm>
                <a:off x="865" y="2008"/>
                <a:ext cx="502"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200" dirty="0" smtClean="0"/>
                  <a:t>Qualität</a:t>
                </a:r>
                <a:endParaRPr lang="de-CH" sz="1200" dirty="0"/>
              </a:p>
            </p:txBody>
          </p:sp>
          <p:sp>
            <p:nvSpPr>
              <p:cNvPr id="11277" name="Freeform 11"/>
              <p:cNvSpPr>
                <a:spLocks noChangeAspect="1"/>
              </p:cNvSpPr>
              <p:nvPr/>
            </p:nvSpPr>
            <p:spPr bwMode="auto">
              <a:xfrm>
                <a:off x="1893" y="2225"/>
                <a:ext cx="206" cy="469"/>
              </a:xfrm>
              <a:custGeom>
                <a:avLst/>
                <a:gdLst>
                  <a:gd name="T0" fmla="*/ 205 w 190"/>
                  <a:gd name="T1" fmla="*/ 0 h 469"/>
                  <a:gd name="T2" fmla="*/ 205 w 190"/>
                  <a:gd name="T3" fmla="*/ 468 h 469"/>
                  <a:gd name="T4" fmla="*/ 0 w 190"/>
                  <a:gd name="T5" fmla="*/ 468 h 469"/>
                  <a:gd name="T6" fmla="*/ 0 60000 65536"/>
                  <a:gd name="T7" fmla="*/ 0 60000 65536"/>
                  <a:gd name="T8" fmla="*/ 0 60000 65536"/>
                </a:gdLst>
                <a:ahLst/>
                <a:cxnLst>
                  <a:cxn ang="T6">
                    <a:pos x="T0" y="T1"/>
                  </a:cxn>
                  <a:cxn ang="T7">
                    <a:pos x="T2" y="T3"/>
                  </a:cxn>
                  <a:cxn ang="T8">
                    <a:pos x="T4" y="T5"/>
                  </a:cxn>
                </a:cxnLst>
                <a:rect l="0" t="0" r="r" b="b"/>
                <a:pathLst>
                  <a:path w="190" h="469">
                    <a:moveTo>
                      <a:pt x="189" y="0"/>
                    </a:moveTo>
                    <a:lnTo>
                      <a:pt x="189" y="468"/>
                    </a:lnTo>
                    <a:lnTo>
                      <a:pt x="0" y="468"/>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sp>
            <p:nvSpPr>
              <p:cNvPr id="11278" name="Freeform 12"/>
              <p:cNvSpPr>
                <a:spLocks noChangeAspect="1"/>
              </p:cNvSpPr>
              <p:nvPr/>
            </p:nvSpPr>
            <p:spPr bwMode="auto">
              <a:xfrm>
                <a:off x="1903" y="2231"/>
                <a:ext cx="541" cy="955"/>
              </a:xfrm>
              <a:custGeom>
                <a:avLst/>
                <a:gdLst>
                  <a:gd name="T0" fmla="*/ 540 w 499"/>
                  <a:gd name="T1" fmla="*/ 0 h 955"/>
                  <a:gd name="T2" fmla="*/ 540 w 499"/>
                  <a:gd name="T3" fmla="*/ 954 h 955"/>
                  <a:gd name="T4" fmla="*/ 0 w 499"/>
                  <a:gd name="T5" fmla="*/ 954 h 955"/>
                  <a:gd name="T6" fmla="*/ 0 60000 65536"/>
                  <a:gd name="T7" fmla="*/ 0 60000 65536"/>
                  <a:gd name="T8" fmla="*/ 0 60000 65536"/>
                </a:gdLst>
                <a:ahLst/>
                <a:cxnLst>
                  <a:cxn ang="T6">
                    <a:pos x="T0" y="T1"/>
                  </a:cxn>
                  <a:cxn ang="T7">
                    <a:pos x="T2" y="T3"/>
                  </a:cxn>
                  <a:cxn ang="T8">
                    <a:pos x="T4" y="T5"/>
                  </a:cxn>
                </a:cxnLst>
                <a:rect l="0" t="0" r="r" b="b"/>
                <a:pathLst>
                  <a:path w="499" h="955">
                    <a:moveTo>
                      <a:pt x="498" y="0"/>
                    </a:moveTo>
                    <a:lnTo>
                      <a:pt x="498" y="954"/>
                    </a:lnTo>
                    <a:lnTo>
                      <a:pt x="0" y="954"/>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sp>
            <p:nvSpPr>
              <p:cNvPr id="11279" name="Freeform 13"/>
              <p:cNvSpPr>
                <a:spLocks noChangeAspect="1"/>
              </p:cNvSpPr>
              <p:nvPr/>
            </p:nvSpPr>
            <p:spPr bwMode="auto">
              <a:xfrm>
                <a:off x="1903" y="2225"/>
                <a:ext cx="885" cy="1471"/>
              </a:xfrm>
              <a:custGeom>
                <a:avLst/>
                <a:gdLst>
                  <a:gd name="T0" fmla="*/ 884 w 817"/>
                  <a:gd name="T1" fmla="*/ 0 h 1471"/>
                  <a:gd name="T2" fmla="*/ 884 w 817"/>
                  <a:gd name="T3" fmla="*/ 1470 h 1471"/>
                  <a:gd name="T4" fmla="*/ 0 w 817"/>
                  <a:gd name="T5" fmla="*/ 1470 h 1471"/>
                  <a:gd name="T6" fmla="*/ 0 60000 65536"/>
                  <a:gd name="T7" fmla="*/ 0 60000 65536"/>
                  <a:gd name="T8" fmla="*/ 0 60000 65536"/>
                </a:gdLst>
                <a:ahLst/>
                <a:cxnLst>
                  <a:cxn ang="T6">
                    <a:pos x="T0" y="T1"/>
                  </a:cxn>
                  <a:cxn ang="T7">
                    <a:pos x="T2" y="T3"/>
                  </a:cxn>
                  <a:cxn ang="T8">
                    <a:pos x="T4" y="T5"/>
                  </a:cxn>
                </a:cxnLst>
                <a:rect l="0" t="0" r="r" b="b"/>
                <a:pathLst>
                  <a:path w="817" h="1471">
                    <a:moveTo>
                      <a:pt x="816" y="0"/>
                    </a:moveTo>
                    <a:lnTo>
                      <a:pt x="816" y="1470"/>
                    </a:lnTo>
                    <a:lnTo>
                      <a:pt x="0" y="1470"/>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sp>
            <p:nvSpPr>
              <p:cNvPr id="11280" name="Freeform 14"/>
              <p:cNvSpPr>
                <a:spLocks noChangeAspect="1"/>
              </p:cNvSpPr>
              <p:nvPr/>
            </p:nvSpPr>
            <p:spPr bwMode="auto">
              <a:xfrm>
                <a:off x="4161" y="2219"/>
                <a:ext cx="206" cy="469"/>
              </a:xfrm>
              <a:custGeom>
                <a:avLst/>
                <a:gdLst>
                  <a:gd name="T0" fmla="*/ 0 w 190"/>
                  <a:gd name="T1" fmla="*/ 0 h 469"/>
                  <a:gd name="T2" fmla="*/ 0 w 190"/>
                  <a:gd name="T3" fmla="*/ 468 h 469"/>
                  <a:gd name="T4" fmla="*/ 205 w 190"/>
                  <a:gd name="T5" fmla="*/ 468 h 469"/>
                  <a:gd name="T6" fmla="*/ 0 60000 65536"/>
                  <a:gd name="T7" fmla="*/ 0 60000 65536"/>
                  <a:gd name="T8" fmla="*/ 0 60000 65536"/>
                </a:gdLst>
                <a:ahLst/>
                <a:cxnLst>
                  <a:cxn ang="T6">
                    <a:pos x="T0" y="T1"/>
                  </a:cxn>
                  <a:cxn ang="T7">
                    <a:pos x="T2" y="T3"/>
                  </a:cxn>
                  <a:cxn ang="T8">
                    <a:pos x="T4" y="T5"/>
                  </a:cxn>
                </a:cxnLst>
                <a:rect l="0" t="0" r="r" b="b"/>
                <a:pathLst>
                  <a:path w="190" h="469">
                    <a:moveTo>
                      <a:pt x="0" y="0"/>
                    </a:moveTo>
                    <a:lnTo>
                      <a:pt x="0" y="468"/>
                    </a:lnTo>
                    <a:lnTo>
                      <a:pt x="189" y="468"/>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sp>
            <p:nvSpPr>
              <p:cNvPr id="11281" name="Freeform 15"/>
              <p:cNvSpPr>
                <a:spLocks noChangeAspect="1"/>
              </p:cNvSpPr>
              <p:nvPr/>
            </p:nvSpPr>
            <p:spPr bwMode="auto">
              <a:xfrm>
                <a:off x="3821" y="2225"/>
                <a:ext cx="540" cy="955"/>
              </a:xfrm>
              <a:custGeom>
                <a:avLst/>
                <a:gdLst>
                  <a:gd name="T0" fmla="*/ 0 w 499"/>
                  <a:gd name="T1" fmla="*/ 0 h 955"/>
                  <a:gd name="T2" fmla="*/ 0 w 499"/>
                  <a:gd name="T3" fmla="*/ 954 h 955"/>
                  <a:gd name="T4" fmla="*/ 539 w 499"/>
                  <a:gd name="T5" fmla="*/ 954 h 955"/>
                  <a:gd name="T6" fmla="*/ 0 60000 65536"/>
                  <a:gd name="T7" fmla="*/ 0 60000 65536"/>
                  <a:gd name="T8" fmla="*/ 0 60000 65536"/>
                </a:gdLst>
                <a:ahLst/>
                <a:cxnLst>
                  <a:cxn ang="T6">
                    <a:pos x="T0" y="T1"/>
                  </a:cxn>
                  <a:cxn ang="T7">
                    <a:pos x="T2" y="T3"/>
                  </a:cxn>
                  <a:cxn ang="T8">
                    <a:pos x="T4" y="T5"/>
                  </a:cxn>
                </a:cxnLst>
                <a:rect l="0" t="0" r="r" b="b"/>
                <a:pathLst>
                  <a:path w="499" h="955">
                    <a:moveTo>
                      <a:pt x="0" y="0"/>
                    </a:moveTo>
                    <a:lnTo>
                      <a:pt x="0" y="954"/>
                    </a:lnTo>
                    <a:lnTo>
                      <a:pt x="498" y="954"/>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sp>
            <p:nvSpPr>
              <p:cNvPr id="11282" name="Freeform 16"/>
              <p:cNvSpPr>
                <a:spLocks noChangeAspect="1"/>
              </p:cNvSpPr>
              <p:nvPr/>
            </p:nvSpPr>
            <p:spPr bwMode="auto">
              <a:xfrm>
                <a:off x="3470" y="2219"/>
                <a:ext cx="885" cy="1495"/>
              </a:xfrm>
              <a:custGeom>
                <a:avLst/>
                <a:gdLst>
                  <a:gd name="T0" fmla="*/ 0 w 817"/>
                  <a:gd name="T1" fmla="*/ 0 h 1495"/>
                  <a:gd name="T2" fmla="*/ 0 w 817"/>
                  <a:gd name="T3" fmla="*/ 1494 h 1495"/>
                  <a:gd name="T4" fmla="*/ 884 w 817"/>
                  <a:gd name="T5" fmla="*/ 1494 h 1495"/>
                  <a:gd name="T6" fmla="*/ 0 60000 65536"/>
                  <a:gd name="T7" fmla="*/ 0 60000 65536"/>
                  <a:gd name="T8" fmla="*/ 0 60000 65536"/>
                </a:gdLst>
                <a:ahLst/>
                <a:cxnLst>
                  <a:cxn ang="T6">
                    <a:pos x="T0" y="T1"/>
                  </a:cxn>
                  <a:cxn ang="T7">
                    <a:pos x="T2" y="T3"/>
                  </a:cxn>
                  <a:cxn ang="T8">
                    <a:pos x="T4" y="T5"/>
                  </a:cxn>
                </a:cxnLst>
                <a:rect l="0" t="0" r="r" b="b"/>
                <a:pathLst>
                  <a:path w="817" h="1495">
                    <a:moveTo>
                      <a:pt x="0" y="0"/>
                    </a:moveTo>
                    <a:lnTo>
                      <a:pt x="0" y="1494"/>
                    </a:lnTo>
                    <a:lnTo>
                      <a:pt x="816" y="1494"/>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grpSp>
            <p:nvGrpSpPr>
              <p:cNvPr id="11283" name="Group 17"/>
              <p:cNvGrpSpPr>
                <a:grpSpLocks noChangeAspect="1"/>
              </p:cNvGrpSpPr>
              <p:nvPr/>
            </p:nvGrpSpPr>
            <p:grpSpPr bwMode="auto">
              <a:xfrm>
                <a:off x="1406" y="968"/>
                <a:ext cx="3446" cy="268"/>
                <a:chOff x="1466" y="1088"/>
                <a:chExt cx="3446" cy="268"/>
              </a:xfrm>
            </p:grpSpPr>
            <p:sp>
              <p:nvSpPr>
                <p:cNvPr id="11311" name="Freeform 18"/>
                <p:cNvSpPr>
                  <a:spLocks noChangeAspect="1"/>
                </p:cNvSpPr>
                <p:nvPr/>
              </p:nvSpPr>
              <p:spPr bwMode="auto">
                <a:xfrm>
                  <a:off x="1466" y="1088"/>
                  <a:ext cx="3446" cy="268"/>
                </a:xfrm>
                <a:custGeom>
                  <a:avLst/>
                  <a:gdLst>
                    <a:gd name="T0" fmla="*/ 305 w 3181"/>
                    <a:gd name="T1" fmla="*/ 267 h 268"/>
                    <a:gd name="T2" fmla="*/ 0 w 3181"/>
                    <a:gd name="T3" fmla="*/ 123 h 268"/>
                    <a:gd name="T4" fmla="*/ 305 w 3181"/>
                    <a:gd name="T5" fmla="*/ 0 h 268"/>
                    <a:gd name="T6" fmla="*/ 3445 w 3181"/>
                    <a:gd name="T7" fmla="*/ 0 h 268"/>
                    <a:gd name="T8" fmla="*/ 3445 w 3181"/>
                    <a:gd name="T9" fmla="*/ 267 h 268"/>
                    <a:gd name="T10" fmla="*/ 305 w 3181"/>
                    <a:gd name="T11" fmla="*/ 267 h 2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81" h="268">
                      <a:moveTo>
                        <a:pt x="282" y="267"/>
                      </a:moveTo>
                      <a:lnTo>
                        <a:pt x="0" y="123"/>
                      </a:lnTo>
                      <a:lnTo>
                        <a:pt x="282" y="0"/>
                      </a:lnTo>
                      <a:lnTo>
                        <a:pt x="3180" y="0"/>
                      </a:lnTo>
                      <a:lnTo>
                        <a:pt x="3180" y="267"/>
                      </a:lnTo>
                      <a:lnTo>
                        <a:pt x="282" y="267"/>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grpSp>
              <p:nvGrpSpPr>
                <p:cNvPr id="11312" name="Group 19"/>
                <p:cNvGrpSpPr>
                  <a:grpSpLocks noChangeAspect="1"/>
                </p:cNvGrpSpPr>
                <p:nvPr/>
              </p:nvGrpSpPr>
              <p:grpSpPr bwMode="auto">
                <a:xfrm>
                  <a:off x="1714" y="1141"/>
                  <a:ext cx="2949" cy="172"/>
                  <a:chOff x="1714" y="1156"/>
                  <a:chExt cx="2949" cy="172"/>
                </a:xfrm>
              </p:grpSpPr>
              <p:sp>
                <p:nvSpPr>
                  <p:cNvPr id="11313" name="Rectangle 20"/>
                  <p:cNvSpPr>
                    <a:spLocks noChangeAspect="1" noChangeArrowheads="1"/>
                  </p:cNvSpPr>
                  <p:nvPr/>
                </p:nvSpPr>
                <p:spPr bwMode="auto">
                  <a:xfrm>
                    <a:off x="1714" y="1156"/>
                    <a:ext cx="229"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90</a:t>
                    </a:r>
                    <a:endParaRPr lang="de-CH" sz="1100" dirty="0"/>
                  </a:p>
                </p:txBody>
              </p:sp>
              <p:sp>
                <p:nvSpPr>
                  <p:cNvPr id="11314" name="Rectangle 21"/>
                  <p:cNvSpPr>
                    <a:spLocks noChangeAspect="1" noChangeArrowheads="1"/>
                  </p:cNvSpPr>
                  <p:nvPr/>
                </p:nvSpPr>
                <p:spPr bwMode="auto">
                  <a:xfrm>
                    <a:off x="2055" y="1156"/>
                    <a:ext cx="228"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80</a:t>
                    </a:r>
                    <a:endParaRPr lang="de-CH" sz="1100" dirty="0"/>
                  </a:p>
                </p:txBody>
              </p:sp>
              <p:sp>
                <p:nvSpPr>
                  <p:cNvPr id="11315" name="Rectangle 22"/>
                  <p:cNvSpPr>
                    <a:spLocks noChangeAspect="1" noChangeArrowheads="1"/>
                  </p:cNvSpPr>
                  <p:nvPr/>
                </p:nvSpPr>
                <p:spPr bwMode="auto">
                  <a:xfrm>
                    <a:off x="2396" y="1156"/>
                    <a:ext cx="228"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70</a:t>
                    </a:r>
                    <a:endParaRPr lang="de-CH" sz="1100" dirty="0"/>
                  </a:p>
                </p:txBody>
              </p:sp>
              <p:sp>
                <p:nvSpPr>
                  <p:cNvPr id="11316" name="Rectangle 23"/>
                  <p:cNvSpPr>
                    <a:spLocks noChangeAspect="1" noChangeArrowheads="1"/>
                  </p:cNvSpPr>
                  <p:nvPr/>
                </p:nvSpPr>
                <p:spPr bwMode="auto">
                  <a:xfrm>
                    <a:off x="2737" y="1156"/>
                    <a:ext cx="229"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60</a:t>
                    </a:r>
                    <a:endParaRPr lang="de-CH" sz="1100" dirty="0"/>
                  </a:p>
                </p:txBody>
              </p:sp>
              <p:sp>
                <p:nvSpPr>
                  <p:cNvPr id="11317" name="Rectangle 24"/>
                  <p:cNvSpPr>
                    <a:spLocks noChangeAspect="1" noChangeArrowheads="1"/>
                  </p:cNvSpPr>
                  <p:nvPr/>
                </p:nvSpPr>
                <p:spPr bwMode="auto">
                  <a:xfrm>
                    <a:off x="3078" y="1156"/>
                    <a:ext cx="229"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50</a:t>
                    </a:r>
                    <a:endParaRPr lang="de-CH" sz="1100" dirty="0"/>
                  </a:p>
                </p:txBody>
              </p:sp>
              <p:sp>
                <p:nvSpPr>
                  <p:cNvPr id="11318" name="Rectangle 25"/>
                  <p:cNvSpPr>
                    <a:spLocks noChangeAspect="1" noChangeArrowheads="1"/>
                  </p:cNvSpPr>
                  <p:nvPr/>
                </p:nvSpPr>
                <p:spPr bwMode="auto">
                  <a:xfrm>
                    <a:off x="3418" y="1156"/>
                    <a:ext cx="230"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40</a:t>
                    </a:r>
                    <a:endParaRPr lang="de-CH" sz="1100" dirty="0"/>
                  </a:p>
                </p:txBody>
              </p:sp>
              <p:sp>
                <p:nvSpPr>
                  <p:cNvPr id="11319" name="Rectangle 26"/>
                  <p:cNvSpPr>
                    <a:spLocks noChangeAspect="1" noChangeArrowheads="1"/>
                  </p:cNvSpPr>
                  <p:nvPr/>
                </p:nvSpPr>
                <p:spPr bwMode="auto">
                  <a:xfrm>
                    <a:off x="3759" y="1156"/>
                    <a:ext cx="230"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30</a:t>
                    </a:r>
                    <a:endParaRPr lang="de-CH" sz="1100" dirty="0"/>
                  </a:p>
                </p:txBody>
              </p:sp>
              <p:sp>
                <p:nvSpPr>
                  <p:cNvPr id="11320" name="Rectangle 27"/>
                  <p:cNvSpPr>
                    <a:spLocks noChangeAspect="1" noChangeArrowheads="1"/>
                  </p:cNvSpPr>
                  <p:nvPr/>
                </p:nvSpPr>
                <p:spPr bwMode="auto">
                  <a:xfrm>
                    <a:off x="4100" y="1156"/>
                    <a:ext cx="230"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20</a:t>
                    </a:r>
                    <a:endParaRPr lang="de-CH" sz="1100" dirty="0"/>
                  </a:p>
                </p:txBody>
              </p:sp>
              <p:sp>
                <p:nvSpPr>
                  <p:cNvPr id="11321" name="Rectangle 28"/>
                  <p:cNvSpPr>
                    <a:spLocks noChangeAspect="1" noChangeArrowheads="1"/>
                  </p:cNvSpPr>
                  <p:nvPr/>
                </p:nvSpPr>
                <p:spPr bwMode="auto">
                  <a:xfrm>
                    <a:off x="4434" y="1156"/>
                    <a:ext cx="229"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10</a:t>
                    </a:r>
                    <a:endParaRPr lang="de-CH" sz="1100" dirty="0"/>
                  </a:p>
                </p:txBody>
              </p:sp>
            </p:grpSp>
          </p:grpSp>
          <p:grpSp>
            <p:nvGrpSpPr>
              <p:cNvPr id="11284" name="Group 29"/>
              <p:cNvGrpSpPr>
                <a:grpSpLocks noChangeAspect="1"/>
              </p:cNvGrpSpPr>
              <p:nvPr/>
            </p:nvGrpSpPr>
            <p:grpSpPr bwMode="auto">
              <a:xfrm>
                <a:off x="1653" y="2005"/>
                <a:ext cx="2949" cy="171"/>
                <a:chOff x="1713" y="1156"/>
                <a:chExt cx="2949" cy="171"/>
              </a:xfrm>
            </p:grpSpPr>
            <p:sp>
              <p:nvSpPr>
                <p:cNvPr id="11302" name="Rectangle 30"/>
                <p:cNvSpPr>
                  <a:spLocks noChangeAspect="1" noChangeArrowheads="1"/>
                </p:cNvSpPr>
                <p:nvPr/>
              </p:nvSpPr>
              <p:spPr bwMode="auto">
                <a:xfrm>
                  <a:off x="1713" y="1156"/>
                  <a:ext cx="229"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10</a:t>
                  </a:r>
                  <a:endParaRPr lang="de-CH" sz="1100" dirty="0"/>
                </a:p>
              </p:txBody>
            </p:sp>
            <p:sp>
              <p:nvSpPr>
                <p:cNvPr id="11303" name="Rectangle 31"/>
                <p:cNvSpPr>
                  <a:spLocks noChangeAspect="1" noChangeArrowheads="1"/>
                </p:cNvSpPr>
                <p:nvPr/>
              </p:nvSpPr>
              <p:spPr bwMode="auto">
                <a:xfrm>
                  <a:off x="2054" y="1156"/>
                  <a:ext cx="229"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20</a:t>
                  </a:r>
                  <a:endParaRPr lang="de-CH" sz="1100" dirty="0"/>
                </a:p>
              </p:txBody>
            </p:sp>
            <p:sp>
              <p:nvSpPr>
                <p:cNvPr id="11304" name="Rectangle 32"/>
                <p:cNvSpPr>
                  <a:spLocks noChangeAspect="1" noChangeArrowheads="1"/>
                </p:cNvSpPr>
                <p:nvPr/>
              </p:nvSpPr>
              <p:spPr bwMode="auto">
                <a:xfrm>
                  <a:off x="2395" y="1156"/>
                  <a:ext cx="229"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30</a:t>
                  </a:r>
                  <a:endParaRPr lang="de-CH" sz="1100" dirty="0"/>
                </a:p>
              </p:txBody>
            </p:sp>
            <p:sp>
              <p:nvSpPr>
                <p:cNvPr id="11305" name="Rectangle 33"/>
                <p:cNvSpPr>
                  <a:spLocks noChangeAspect="1" noChangeArrowheads="1"/>
                </p:cNvSpPr>
                <p:nvPr/>
              </p:nvSpPr>
              <p:spPr bwMode="auto">
                <a:xfrm>
                  <a:off x="2736" y="1156"/>
                  <a:ext cx="230"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40</a:t>
                  </a:r>
                  <a:endParaRPr lang="de-CH" sz="1100" dirty="0"/>
                </a:p>
              </p:txBody>
            </p:sp>
            <p:sp>
              <p:nvSpPr>
                <p:cNvPr id="11306" name="Rectangle 34"/>
                <p:cNvSpPr>
                  <a:spLocks noChangeAspect="1" noChangeArrowheads="1"/>
                </p:cNvSpPr>
                <p:nvPr/>
              </p:nvSpPr>
              <p:spPr bwMode="auto">
                <a:xfrm>
                  <a:off x="3077" y="1156"/>
                  <a:ext cx="230"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50</a:t>
                  </a:r>
                  <a:endParaRPr lang="de-CH" sz="1100" dirty="0"/>
                </a:p>
              </p:txBody>
            </p:sp>
            <p:sp>
              <p:nvSpPr>
                <p:cNvPr id="11307" name="Rectangle 35"/>
                <p:cNvSpPr>
                  <a:spLocks noChangeAspect="1" noChangeArrowheads="1"/>
                </p:cNvSpPr>
                <p:nvPr/>
              </p:nvSpPr>
              <p:spPr bwMode="auto">
                <a:xfrm>
                  <a:off x="3418" y="1156"/>
                  <a:ext cx="230"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60</a:t>
                  </a:r>
                  <a:endParaRPr lang="de-CH" sz="1100" dirty="0"/>
                </a:p>
              </p:txBody>
            </p:sp>
            <p:sp>
              <p:nvSpPr>
                <p:cNvPr id="11308" name="Rectangle 36"/>
                <p:cNvSpPr>
                  <a:spLocks noChangeAspect="1" noChangeArrowheads="1"/>
                </p:cNvSpPr>
                <p:nvPr/>
              </p:nvSpPr>
              <p:spPr bwMode="auto">
                <a:xfrm>
                  <a:off x="3759" y="1156"/>
                  <a:ext cx="230"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70</a:t>
                  </a:r>
                  <a:endParaRPr lang="de-CH" sz="1100" dirty="0"/>
                </a:p>
              </p:txBody>
            </p:sp>
            <p:sp>
              <p:nvSpPr>
                <p:cNvPr id="11309" name="Rectangle 37"/>
                <p:cNvSpPr>
                  <a:spLocks noChangeAspect="1" noChangeArrowheads="1"/>
                </p:cNvSpPr>
                <p:nvPr/>
              </p:nvSpPr>
              <p:spPr bwMode="auto">
                <a:xfrm>
                  <a:off x="4100" y="1156"/>
                  <a:ext cx="230"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80</a:t>
                  </a:r>
                  <a:endParaRPr lang="de-CH" sz="1100" dirty="0"/>
                </a:p>
              </p:txBody>
            </p:sp>
            <p:sp>
              <p:nvSpPr>
                <p:cNvPr id="11310" name="Rectangle 38"/>
                <p:cNvSpPr>
                  <a:spLocks noChangeAspect="1" noChangeArrowheads="1"/>
                </p:cNvSpPr>
                <p:nvPr/>
              </p:nvSpPr>
              <p:spPr bwMode="auto">
                <a:xfrm>
                  <a:off x="4433" y="1156"/>
                  <a:ext cx="229"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de-CH" sz="1100" dirty="0" smtClean="0"/>
                    <a:t>90</a:t>
                  </a:r>
                  <a:endParaRPr lang="de-CH" sz="1100" dirty="0"/>
                </a:p>
              </p:txBody>
            </p:sp>
          </p:grpSp>
          <p:grpSp>
            <p:nvGrpSpPr>
              <p:cNvPr id="11285" name="Group 39"/>
              <p:cNvGrpSpPr>
                <a:grpSpLocks noChangeAspect="1"/>
              </p:cNvGrpSpPr>
              <p:nvPr/>
            </p:nvGrpSpPr>
            <p:grpSpPr bwMode="auto">
              <a:xfrm>
                <a:off x="1423" y="1383"/>
                <a:ext cx="3423" cy="542"/>
                <a:chOff x="1483" y="1503"/>
                <a:chExt cx="3423" cy="542"/>
              </a:xfrm>
            </p:grpSpPr>
            <p:sp>
              <p:nvSpPr>
                <p:cNvPr id="11286" name="Rectangle 40"/>
                <p:cNvSpPr>
                  <a:spLocks noChangeAspect="1" noChangeArrowheads="1"/>
                </p:cNvSpPr>
                <p:nvPr/>
              </p:nvSpPr>
              <p:spPr bwMode="auto">
                <a:xfrm>
                  <a:off x="1992" y="1873"/>
                  <a:ext cx="355"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100" dirty="0" smtClean="0"/>
                    <a:t>20/80</a:t>
                  </a:r>
                  <a:endParaRPr lang="de-CH" sz="1100" dirty="0"/>
                </a:p>
              </p:txBody>
            </p:sp>
            <p:grpSp>
              <p:nvGrpSpPr>
                <p:cNvPr id="11287" name="Group 41"/>
                <p:cNvGrpSpPr>
                  <a:grpSpLocks noChangeAspect="1"/>
                </p:cNvGrpSpPr>
                <p:nvPr/>
              </p:nvGrpSpPr>
              <p:grpSpPr bwMode="auto">
                <a:xfrm>
                  <a:off x="1483" y="1503"/>
                  <a:ext cx="3423" cy="355"/>
                  <a:chOff x="1369" y="1396"/>
                  <a:chExt cx="3160" cy="355"/>
                </a:xfrm>
              </p:grpSpPr>
              <p:sp>
                <p:nvSpPr>
                  <p:cNvPr id="11294" name="Rectangle 42"/>
                  <p:cNvSpPr>
                    <a:spLocks noChangeAspect="1" noChangeArrowheads="1"/>
                  </p:cNvSpPr>
                  <p:nvPr/>
                </p:nvSpPr>
                <p:spPr bwMode="auto">
                  <a:xfrm>
                    <a:off x="1369" y="1396"/>
                    <a:ext cx="3160" cy="35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sp>
                <p:nvSpPr>
                  <p:cNvPr id="11295" name="Line 43"/>
                  <p:cNvSpPr>
                    <a:spLocks noChangeAspect="1" noChangeShapeType="1"/>
                  </p:cNvSpPr>
                  <p:nvPr/>
                </p:nvSpPr>
                <p:spPr bwMode="auto">
                  <a:xfrm>
                    <a:off x="1992" y="1399"/>
                    <a:ext cx="0" cy="34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sp>
                <p:nvSpPr>
                  <p:cNvPr id="11296" name="Line 44"/>
                  <p:cNvSpPr>
                    <a:spLocks noChangeAspect="1" noChangeShapeType="1"/>
                  </p:cNvSpPr>
                  <p:nvPr/>
                </p:nvSpPr>
                <p:spPr bwMode="auto">
                  <a:xfrm>
                    <a:off x="2310" y="1399"/>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sp>
                <p:nvSpPr>
                  <p:cNvPr id="11297" name="Line 45"/>
                  <p:cNvSpPr>
                    <a:spLocks noChangeAspect="1" noChangeShapeType="1"/>
                  </p:cNvSpPr>
                  <p:nvPr/>
                </p:nvSpPr>
                <p:spPr bwMode="auto">
                  <a:xfrm>
                    <a:off x="2628" y="1399"/>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sp>
                <p:nvSpPr>
                  <p:cNvPr id="11298" name="Line 46"/>
                  <p:cNvSpPr>
                    <a:spLocks noChangeAspect="1" noChangeShapeType="1"/>
                  </p:cNvSpPr>
                  <p:nvPr/>
                </p:nvSpPr>
                <p:spPr bwMode="auto">
                  <a:xfrm>
                    <a:off x="2946" y="1405"/>
                    <a:ext cx="0" cy="343"/>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sp>
                <p:nvSpPr>
                  <p:cNvPr id="11299" name="Line 47"/>
                  <p:cNvSpPr>
                    <a:spLocks noChangeAspect="1" noChangeShapeType="1"/>
                  </p:cNvSpPr>
                  <p:nvPr/>
                </p:nvSpPr>
                <p:spPr bwMode="auto">
                  <a:xfrm>
                    <a:off x="3261" y="1402"/>
                    <a:ext cx="0" cy="34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sp>
                <p:nvSpPr>
                  <p:cNvPr id="11300" name="Line 48"/>
                  <p:cNvSpPr>
                    <a:spLocks noChangeAspect="1" noChangeShapeType="1"/>
                  </p:cNvSpPr>
                  <p:nvPr/>
                </p:nvSpPr>
                <p:spPr bwMode="auto">
                  <a:xfrm>
                    <a:off x="3579" y="1399"/>
                    <a:ext cx="0" cy="34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sp>
                <p:nvSpPr>
                  <p:cNvPr id="11301" name="Line 49"/>
                  <p:cNvSpPr>
                    <a:spLocks noChangeAspect="1" noChangeShapeType="1"/>
                  </p:cNvSpPr>
                  <p:nvPr/>
                </p:nvSpPr>
                <p:spPr bwMode="auto">
                  <a:xfrm>
                    <a:off x="3897" y="1402"/>
                    <a:ext cx="0" cy="34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grpSp>
            <p:sp>
              <p:nvSpPr>
                <p:cNvPr id="11288" name="Rectangle 50"/>
                <p:cNvSpPr>
                  <a:spLocks noChangeAspect="1" noChangeArrowheads="1"/>
                </p:cNvSpPr>
                <p:nvPr/>
              </p:nvSpPr>
              <p:spPr bwMode="auto">
                <a:xfrm>
                  <a:off x="2335" y="1873"/>
                  <a:ext cx="352"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100" dirty="0" smtClean="0"/>
                    <a:t>30/70</a:t>
                  </a:r>
                  <a:endParaRPr lang="de-CH" sz="1100" dirty="0"/>
                </a:p>
              </p:txBody>
            </p:sp>
            <p:sp>
              <p:nvSpPr>
                <p:cNvPr id="11289" name="Rectangle 51"/>
                <p:cNvSpPr>
                  <a:spLocks noChangeAspect="1" noChangeArrowheads="1"/>
                </p:cNvSpPr>
                <p:nvPr/>
              </p:nvSpPr>
              <p:spPr bwMode="auto">
                <a:xfrm>
                  <a:off x="2679" y="1873"/>
                  <a:ext cx="352"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100" dirty="0" smtClean="0"/>
                    <a:t>40/60</a:t>
                  </a:r>
                  <a:endParaRPr lang="de-CH" sz="1100" dirty="0"/>
                </a:p>
              </p:txBody>
            </p:sp>
            <p:sp>
              <p:nvSpPr>
                <p:cNvPr id="11290" name="Rectangle 52"/>
                <p:cNvSpPr>
                  <a:spLocks noChangeAspect="1" noChangeArrowheads="1"/>
                </p:cNvSpPr>
                <p:nvPr/>
              </p:nvSpPr>
              <p:spPr bwMode="auto">
                <a:xfrm>
                  <a:off x="3022" y="1873"/>
                  <a:ext cx="352"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100" dirty="0" smtClean="0"/>
                    <a:t>50/50</a:t>
                  </a:r>
                  <a:endParaRPr lang="de-CH" sz="1100" dirty="0"/>
                </a:p>
              </p:txBody>
            </p:sp>
            <p:sp>
              <p:nvSpPr>
                <p:cNvPr id="11291" name="Rectangle 53"/>
                <p:cNvSpPr>
                  <a:spLocks noChangeAspect="1" noChangeArrowheads="1"/>
                </p:cNvSpPr>
                <p:nvPr/>
              </p:nvSpPr>
              <p:spPr bwMode="auto">
                <a:xfrm>
                  <a:off x="3366" y="1873"/>
                  <a:ext cx="355"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100" dirty="0" smtClean="0"/>
                    <a:t>60/40</a:t>
                  </a:r>
                  <a:endParaRPr lang="de-CH" sz="1100" dirty="0"/>
                </a:p>
              </p:txBody>
            </p:sp>
            <p:sp>
              <p:nvSpPr>
                <p:cNvPr id="11292" name="Rectangle 54"/>
                <p:cNvSpPr>
                  <a:spLocks noChangeAspect="1" noChangeArrowheads="1"/>
                </p:cNvSpPr>
                <p:nvPr/>
              </p:nvSpPr>
              <p:spPr bwMode="auto">
                <a:xfrm>
                  <a:off x="3709" y="1873"/>
                  <a:ext cx="355"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100" dirty="0" smtClean="0"/>
                    <a:t>70/30</a:t>
                  </a:r>
                  <a:endParaRPr lang="de-CH" sz="1100" dirty="0"/>
                </a:p>
              </p:txBody>
            </p:sp>
            <p:sp>
              <p:nvSpPr>
                <p:cNvPr id="11293" name="Rectangle 55"/>
                <p:cNvSpPr>
                  <a:spLocks noChangeAspect="1" noChangeArrowheads="1"/>
                </p:cNvSpPr>
                <p:nvPr/>
              </p:nvSpPr>
              <p:spPr bwMode="auto">
                <a:xfrm>
                  <a:off x="4053" y="1872"/>
                  <a:ext cx="355"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de-CH" sz="1100" dirty="0" smtClean="0"/>
                    <a:t>80/20</a:t>
                  </a:r>
                  <a:endParaRPr lang="de-CH" sz="1100" dirty="0"/>
                </a:p>
              </p:txBody>
            </p:sp>
          </p:grpSp>
        </p:grpSp>
      </p:grpSp>
    </p:spTree>
    <p:extLst>
      <p:ext uri="{BB962C8B-B14F-4D97-AF65-F5344CB8AC3E}">
        <p14:creationId xmlns:p14="http://schemas.microsoft.com/office/powerpoint/2010/main" val="3073291095"/>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p:cNvSpPr>
            <a:spLocks noGrp="1"/>
          </p:cNvSpPr>
          <p:nvPr>
            <p:ph type="title"/>
          </p:nvPr>
        </p:nvSpPr>
        <p:spPr/>
        <p:txBody>
          <a:bodyPr/>
          <a:lstStyle/>
          <a:p>
            <a:r>
              <a:rPr lang="de-CH" dirty="0" smtClean="0"/>
              <a:t>Preismarkt versus Qualitätsmarkt</a:t>
            </a:r>
          </a:p>
        </p:txBody>
      </p:sp>
      <p:sp>
        <p:nvSpPr>
          <p:cNvPr id="3" name="Rechteck 2"/>
          <p:cNvSpPr/>
          <p:nvPr/>
        </p:nvSpPr>
        <p:spPr>
          <a:xfrm>
            <a:off x="818621" y="2190750"/>
            <a:ext cx="3900488" cy="324008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21" name="Textfeld 2"/>
          <p:cNvSpPr txBox="1">
            <a:spLocks noChangeArrowheads="1"/>
          </p:cNvSpPr>
          <p:nvPr/>
        </p:nvSpPr>
        <p:spPr bwMode="auto">
          <a:xfrm>
            <a:off x="1683676" y="1341439"/>
            <a:ext cx="206203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de-CH" sz="2800" dirty="0"/>
              <a:t>Preismarkt</a:t>
            </a:r>
          </a:p>
        </p:txBody>
      </p:sp>
      <p:sp>
        <p:nvSpPr>
          <p:cNvPr id="22" name="Textfeld 26"/>
          <p:cNvSpPr txBox="1">
            <a:spLocks noChangeArrowheads="1"/>
          </p:cNvSpPr>
          <p:nvPr/>
        </p:nvSpPr>
        <p:spPr bwMode="auto">
          <a:xfrm>
            <a:off x="5585883" y="1341439"/>
            <a:ext cx="271039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de-CH" sz="2800"/>
              <a:t>Qualitätsmarkt</a:t>
            </a:r>
          </a:p>
        </p:txBody>
      </p:sp>
      <p:cxnSp>
        <p:nvCxnSpPr>
          <p:cNvPr id="24" name="Gerade Verbindung 23"/>
          <p:cNvCxnSpPr/>
          <p:nvPr/>
        </p:nvCxnSpPr>
        <p:spPr>
          <a:xfrm flipV="1">
            <a:off x="818621" y="2205038"/>
            <a:ext cx="3900488" cy="3225800"/>
          </a:xfrm>
          <a:prstGeom prst="line">
            <a:avLst/>
          </a:prstGeom>
        </p:spPr>
        <p:style>
          <a:lnRef idx="1">
            <a:schemeClr val="accent1"/>
          </a:lnRef>
          <a:fillRef idx="0">
            <a:schemeClr val="accent1"/>
          </a:fillRef>
          <a:effectRef idx="0">
            <a:schemeClr val="accent1"/>
          </a:effectRef>
          <a:fontRef idx="minor">
            <a:schemeClr val="tx1"/>
          </a:fontRef>
        </p:style>
      </p:cxnSp>
      <p:grpSp>
        <p:nvGrpSpPr>
          <p:cNvPr id="23" name="Gruppieren 22"/>
          <p:cNvGrpSpPr>
            <a:grpSpLocks/>
          </p:cNvGrpSpPr>
          <p:nvPr/>
        </p:nvGrpSpPr>
        <p:grpSpPr bwMode="auto">
          <a:xfrm>
            <a:off x="5279760" y="2190750"/>
            <a:ext cx="3900488" cy="3240088"/>
            <a:chOff x="4873625" y="2190750"/>
            <a:chExt cx="3600450" cy="3240088"/>
          </a:xfrm>
        </p:grpSpPr>
        <p:grpSp>
          <p:nvGrpSpPr>
            <p:cNvPr id="15408" name="Gruppieren 1"/>
            <p:cNvGrpSpPr>
              <a:grpSpLocks/>
            </p:cNvGrpSpPr>
            <p:nvPr/>
          </p:nvGrpSpPr>
          <p:grpSpPr bwMode="auto">
            <a:xfrm>
              <a:off x="4873625" y="2190750"/>
              <a:ext cx="3600450" cy="3240088"/>
              <a:chOff x="4873625" y="2190750"/>
              <a:chExt cx="3600450" cy="3240088"/>
            </a:xfrm>
          </p:grpSpPr>
          <p:sp>
            <p:nvSpPr>
              <p:cNvPr id="4" name="Rechteck 3"/>
              <p:cNvSpPr/>
              <p:nvPr/>
            </p:nvSpPr>
            <p:spPr>
              <a:xfrm>
                <a:off x="4873625" y="2190750"/>
                <a:ext cx="3600450" cy="324008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grpSp>
            <p:nvGrpSpPr>
              <p:cNvPr id="15411" name="Gruppieren 48"/>
              <p:cNvGrpSpPr>
                <a:grpSpLocks/>
              </p:cNvGrpSpPr>
              <p:nvPr/>
            </p:nvGrpSpPr>
            <p:grpSpPr bwMode="auto">
              <a:xfrm>
                <a:off x="5311154" y="2559050"/>
                <a:ext cx="2789238" cy="2432050"/>
                <a:chOff x="5330133" y="2488688"/>
                <a:chExt cx="2790549" cy="2432164"/>
              </a:xfrm>
            </p:grpSpPr>
            <p:sp>
              <p:nvSpPr>
                <p:cNvPr id="9" name="Rechteck 8"/>
                <p:cNvSpPr/>
                <p:nvPr/>
              </p:nvSpPr>
              <p:spPr>
                <a:xfrm>
                  <a:off x="6985707" y="3299939"/>
                  <a:ext cx="144531" cy="142882"/>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10" name="Ellipse 9"/>
                <p:cNvSpPr/>
                <p:nvPr/>
              </p:nvSpPr>
              <p:spPr>
                <a:xfrm>
                  <a:off x="6879295" y="4117539"/>
                  <a:ext cx="144530" cy="144470"/>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11" name="Ellipse 10"/>
                <p:cNvSpPr/>
                <p:nvPr/>
              </p:nvSpPr>
              <p:spPr>
                <a:xfrm>
                  <a:off x="5940641" y="4593812"/>
                  <a:ext cx="144531" cy="144470"/>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12" name="Ellipse 11"/>
                <p:cNvSpPr/>
                <p:nvPr/>
              </p:nvSpPr>
              <p:spPr>
                <a:xfrm>
                  <a:off x="6301173" y="3571414"/>
                  <a:ext cx="142942" cy="144470"/>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grpSp>
              <p:nvGrpSpPr>
                <p:cNvPr id="17" name="Gruppieren 16"/>
                <p:cNvGrpSpPr/>
                <p:nvPr/>
              </p:nvGrpSpPr>
              <p:grpSpPr>
                <a:xfrm>
                  <a:off x="7336562" y="4069168"/>
                  <a:ext cx="784120" cy="851684"/>
                  <a:chOff x="4149330" y="3896272"/>
                  <a:chExt cx="849463" cy="851684"/>
                </a:xfrm>
                <a:solidFill>
                  <a:schemeClr val="accent3">
                    <a:lumMod val="90000"/>
                  </a:schemeClr>
                </a:solidFill>
              </p:grpSpPr>
              <p:sp>
                <p:nvSpPr>
                  <p:cNvPr id="18" name="Rectangle 14"/>
                  <p:cNvSpPr>
                    <a:spLocks noChangeArrowheads="1"/>
                  </p:cNvSpPr>
                  <p:nvPr/>
                </p:nvSpPr>
                <p:spPr bwMode="auto">
                  <a:xfrm rot="5400000">
                    <a:off x="4461824" y="3897383"/>
                    <a:ext cx="224475" cy="849463"/>
                  </a:xfrm>
                  <a:prstGeom prst="rect">
                    <a:avLst/>
                  </a:prstGeom>
                  <a:grpFill/>
                  <a:ln w="9525" algn="ctr">
                    <a:noFill/>
                    <a:miter lim="800000"/>
                    <a:headEnd/>
                    <a:tailEnd/>
                  </a:ln>
                </p:spPr>
                <p:txBody>
                  <a:bodyPr wrap="none" lIns="0" tIns="0" rIns="0" bIns="0" anchor="ctr"/>
                  <a:lstStyle/>
                  <a:p>
                    <a:pPr>
                      <a:defRPr/>
                    </a:pPr>
                    <a:endParaRPr lang="de-CH" sz="4000">
                      <a:latin typeface="Arial" charset="0"/>
                      <a:cs typeface="Arial" charset="0"/>
                    </a:endParaRPr>
                  </a:p>
                </p:txBody>
              </p:sp>
              <p:sp>
                <p:nvSpPr>
                  <p:cNvPr id="19" name="Rectangle 15"/>
                  <p:cNvSpPr>
                    <a:spLocks noChangeArrowheads="1"/>
                  </p:cNvSpPr>
                  <p:nvPr/>
                </p:nvSpPr>
                <p:spPr bwMode="auto">
                  <a:xfrm>
                    <a:off x="4461101" y="3896272"/>
                    <a:ext cx="225921" cy="851684"/>
                  </a:xfrm>
                  <a:prstGeom prst="rect">
                    <a:avLst/>
                  </a:prstGeom>
                  <a:grpFill/>
                  <a:ln w="9525" algn="ctr">
                    <a:noFill/>
                    <a:miter lim="800000"/>
                    <a:headEnd/>
                    <a:tailEnd/>
                  </a:ln>
                </p:spPr>
                <p:txBody>
                  <a:bodyPr wrap="none" lIns="0" tIns="0" rIns="0" bIns="0" anchor="ctr"/>
                  <a:lstStyle/>
                  <a:p>
                    <a:pPr>
                      <a:defRPr/>
                    </a:pPr>
                    <a:endParaRPr lang="de-CH" sz="4000">
                      <a:latin typeface="Arial" charset="0"/>
                      <a:cs typeface="Arial" charset="0"/>
                    </a:endParaRPr>
                  </a:p>
                </p:txBody>
              </p:sp>
            </p:grpSp>
            <p:sp>
              <p:nvSpPr>
                <p:cNvPr id="20" name="Rectangle 16"/>
                <p:cNvSpPr>
                  <a:spLocks noChangeArrowheads="1"/>
                </p:cNvSpPr>
                <p:nvPr/>
              </p:nvSpPr>
              <p:spPr bwMode="auto">
                <a:xfrm rot="16200000">
                  <a:off x="5611921" y="2207521"/>
                  <a:ext cx="227024" cy="789359"/>
                </a:xfrm>
                <a:prstGeom prst="rect">
                  <a:avLst/>
                </a:prstGeom>
                <a:solidFill>
                  <a:schemeClr val="accent3">
                    <a:lumMod val="90000"/>
                  </a:schemeClr>
                </a:solidFill>
                <a:ln>
                  <a:noFill/>
                </a:ln>
              </p:spPr>
              <p:txBody>
                <a:bodyPr wrap="none" lIns="0" tIns="0" rIns="0" bIns="0" anchor="ctr"/>
                <a:lstStyle/>
                <a:p>
                  <a:pPr>
                    <a:defRPr/>
                  </a:pPr>
                  <a:endParaRPr lang="de-DE"/>
                </a:p>
              </p:txBody>
            </p:sp>
          </p:grpSp>
        </p:grpSp>
        <p:cxnSp>
          <p:nvCxnSpPr>
            <p:cNvPr id="25" name="Gerade Verbindung 24"/>
            <p:cNvCxnSpPr/>
            <p:nvPr/>
          </p:nvCxnSpPr>
          <p:spPr>
            <a:xfrm flipV="1">
              <a:off x="4876800" y="2190750"/>
              <a:ext cx="3597275" cy="324008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5368" name="Gruppieren 47"/>
          <p:cNvGrpSpPr>
            <a:grpSpLocks/>
          </p:cNvGrpSpPr>
          <p:nvPr/>
        </p:nvGrpSpPr>
        <p:grpSpPr bwMode="auto">
          <a:xfrm>
            <a:off x="1305323" y="2559050"/>
            <a:ext cx="3023394" cy="2432050"/>
            <a:chOff x="1172014" y="2559718"/>
            <a:chExt cx="2790549" cy="2432164"/>
          </a:xfrm>
        </p:grpSpPr>
        <p:sp>
          <p:nvSpPr>
            <p:cNvPr id="40" name="Rechteck 39"/>
            <p:cNvSpPr/>
            <p:nvPr/>
          </p:nvSpPr>
          <p:spPr>
            <a:xfrm>
              <a:off x="2862534" y="3309053"/>
              <a:ext cx="144449" cy="142882"/>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41" name="Ellipse 40"/>
            <p:cNvSpPr/>
            <p:nvPr/>
          </p:nvSpPr>
          <p:spPr>
            <a:xfrm>
              <a:off x="2754594" y="4126654"/>
              <a:ext cx="144449" cy="144469"/>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42" name="Ellipse 41"/>
            <p:cNvSpPr/>
            <p:nvPr/>
          </p:nvSpPr>
          <p:spPr>
            <a:xfrm>
              <a:off x="1816475" y="4602927"/>
              <a:ext cx="144448" cy="144469"/>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43" name="Ellipse 42"/>
            <p:cNvSpPr/>
            <p:nvPr/>
          </p:nvSpPr>
          <p:spPr>
            <a:xfrm>
              <a:off x="2176802" y="3580529"/>
              <a:ext cx="144449" cy="144469"/>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grpSp>
          <p:nvGrpSpPr>
            <p:cNvPr id="44" name="Gruppieren 43"/>
            <p:cNvGrpSpPr/>
            <p:nvPr/>
          </p:nvGrpSpPr>
          <p:grpSpPr>
            <a:xfrm>
              <a:off x="3178443" y="4140198"/>
              <a:ext cx="784120" cy="851684"/>
              <a:chOff x="4149330" y="3896272"/>
              <a:chExt cx="849463" cy="851684"/>
            </a:xfrm>
            <a:solidFill>
              <a:schemeClr val="accent2">
                <a:lumMod val="20000"/>
                <a:lumOff val="80000"/>
              </a:schemeClr>
            </a:solidFill>
          </p:grpSpPr>
          <p:sp>
            <p:nvSpPr>
              <p:cNvPr id="45" name="Rectangle 14"/>
              <p:cNvSpPr>
                <a:spLocks noChangeArrowheads="1"/>
              </p:cNvSpPr>
              <p:nvPr/>
            </p:nvSpPr>
            <p:spPr bwMode="auto">
              <a:xfrm rot="5400000">
                <a:off x="4461824" y="3897383"/>
                <a:ext cx="224475" cy="849463"/>
              </a:xfrm>
              <a:prstGeom prst="rect">
                <a:avLst/>
              </a:prstGeom>
              <a:solidFill>
                <a:schemeClr val="accent3">
                  <a:lumMod val="90000"/>
                </a:schemeClr>
              </a:solidFill>
              <a:ln>
                <a:noFill/>
              </a:ln>
            </p:spPr>
            <p:txBody>
              <a:bodyPr wrap="none" lIns="0" tIns="0" rIns="0" bIns="0" anchor="ctr"/>
              <a:lstStyle/>
              <a:p>
                <a:pPr>
                  <a:defRPr/>
                </a:pPr>
                <a:endParaRPr lang="de-CH"/>
              </a:p>
            </p:txBody>
          </p:sp>
          <p:sp>
            <p:nvSpPr>
              <p:cNvPr id="46" name="Rectangle 15"/>
              <p:cNvSpPr>
                <a:spLocks noChangeArrowheads="1"/>
              </p:cNvSpPr>
              <p:nvPr/>
            </p:nvSpPr>
            <p:spPr bwMode="auto">
              <a:xfrm>
                <a:off x="4461101" y="3896272"/>
                <a:ext cx="225921" cy="851684"/>
              </a:xfrm>
              <a:prstGeom prst="rect">
                <a:avLst/>
              </a:prstGeom>
              <a:solidFill>
                <a:schemeClr val="accent3">
                  <a:lumMod val="90000"/>
                </a:schemeClr>
              </a:solidFill>
              <a:ln>
                <a:noFill/>
              </a:ln>
            </p:spPr>
            <p:txBody>
              <a:bodyPr wrap="none" lIns="0" tIns="0" rIns="0" bIns="0" anchor="ctr"/>
              <a:lstStyle/>
              <a:p>
                <a:pPr>
                  <a:defRPr/>
                </a:pPr>
                <a:endParaRPr lang="de-CH"/>
              </a:p>
            </p:txBody>
          </p:sp>
        </p:grpSp>
        <p:sp>
          <p:nvSpPr>
            <p:cNvPr id="47" name="Rectangle 16"/>
            <p:cNvSpPr>
              <a:spLocks noChangeArrowheads="1"/>
            </p:cNvSpPr>
            <p:nvPr/>
          </p:nvSpPr>
          <p:spPr bwMode="auto">
            <a:xfrm rot="16200000">
              <a:off x="1452957" y="2278775"/>
              <a:ext cx="227024" cy="788909"/>
            </a:xfrm>
            <a:prstGeom prst="rect">
              <a:avLst/>
            </a:prstGeom>
            <a:solidFill>
              <a:schemeClr val="accent3">
                <a:lumMod val="90000"/>
              </a:schemeClr>
            </a:solidFill>
            <a:ln>
              <a:noFill/>
            </a:ln>
          </p:spPr>
          <p:txBody>
            <a:bodyPr wrap="none" lIns="0" tIns="0" rIns="0" bIns="0" anchor="ctr"/>
            <a:lstStyle/>
            <a:p>
              <a:pPr>
                <a:defRPr/>
              </a:pPr>
              <a:endParaRPr lang="de-DE"/>
            </a:p>
          </p:txBody>
        </p:sp>
      </p:grpSp>
      <p:grpSp>
        <p:nvGrpSpPr>
          <p:cNvPr id="54" name="Gruppieren 53"/>
          <p:cNvGrpSpPr>
            <a:grpSpLocks/>
          </p:cNvGrpSpPr>
          <p:nvPr/>
        </p:nvGrpSpPr>
        <p:grpSpPr bwMode="auto">
          <a:xfrm>
            <a:off x="424789" y="2170114"/>
            <a:ext cx="4626240" cy="3240087"/>
            <a:chOff x="-3443668" y="1020770"/>
            <a:chExt cx="4271252" cy="3240160"/>
          </a:xfrm>
        </p:grpSpPr>
        <p:sp>
          <p:nvSpPr>
            <p:cNvPr id="29" name="Rechteck 28"/>
            <p:cNvSpPr/>
            <p:nvPr/>
          </p:nvSpPr>
          <p:spPr>
            <a:xfrm>
              <a:off x="-3083232" y="1020770"/>
              <a:ext cx="3599602" cy="1079524"/>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wrap="none" lIns="0" tIns="0" rIns="0" bIns="0" anchor="ctr"/>
            <a:lstStyle/>
            <a:p>
              <a:pPr>
                <a:spcBef>
                  <a:spcPct val="20000"/>
                </a:spcBef>
                <a:buFont typeface="Arial" charset="0"/>
                <a:buNone/>
                <a:defRPr/>
              </a:pPr>
              <a:endParaRPr lang="de-CH" sz="1400" b="1">
                <a:latin typeface="Arial" charset="0"/>
                <a:cs typeface="Arial" charset="0"/>
              </a:endParaRPr>
            </a:p>
          </p:txBody>
        </p:sp>
        <p:sp>
          <p:nvSpPr>
            <p:cNvPr id="32" name="Rechteck 31"/>
            <p:cNvSpPr/>
            <p:nvPr/>
          </p:nvSpPr>
          <p:spPr>
            <a:xfrm>
              <a:off x="-3083232" y="3181406"/>
              <a:ext cx="3599602" cy="1079524"/>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wrap="none" lIns="0" tIns="0" rIns="0" bIns="0" anchor="ctr"/>
            <a:lstStyle/>
            <a:p>
              <a:pPr>
                <a:spcBef>
                  <a:spcPct val="20000"/>
                </a:spcBef>
                <a:buFont typeface="Arial" charset="0"/>
                <a:buNone/>
                <a:defRPr/>
              </a:pPr>
              <a:endParaRPr lang="de-CH" sz="1400" b="1"/>
            </a:p>
          </p:txBody>
        </p:sp>
        <p:sp>
          <p:nvSpPr>
            <p:cNvPr id="33" name="Freeform 2"/>
            <p:cNvSpPr>
              <a:spLocks/>
            </p:cNvSpPr>
            <p:nvPr/>
          </p:nvSpPr>
          <p:spPr bwMode="auto">
            <a:xfrm>
              <a:off x="-3083232" y="2100294"/>
              <a:ext cx="3599602" cy="1081111"/>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solidFill>
              <a:schemeClr val="accent5">
                <a:lumMod val="60000"/>
                <a:lumOff val="40000"/>
              </a:schemeClr>
            </a:solidFill>
            <a:ln w="9525" cap="flat" cmpd="sng" algn="ctr">
              <a:noFill/>
              <a:prstDash val="solid"/>
              <a:round/>
              <a:headEnd type="none" w="med" len="med"/>
              <a:tailEnd type="none" w="med" len="med"/>
            </a:ln>
            <a:effectLst/>
          </p:spPr>
          <p:txBody>
            <a:bodyPr wrap="none" lIns="0" tIns="0" rIns="0" bIns="0" anchor="ctr"/>
            <a:lstStyle/>
            <a:p>
              <a:pPr>
                <a:spcBef>
                  <a:spcPct val="20000"/>
                </a:spcBef>
                <a:buFont typeface="Arial" charset="0"/>
                <a:buNone/>
                <a:defRPr/>
              </a:pPr>
              <a:endParaRPr lang="de-CH" sz="1400" b="1">
                <a:latin typeface="Arial" charset="0"/>
                <a:cs typeface="Arial" charset="0"/>
              </a:endParaRPr>
            </a:p>
          </p:txBody>
        </p:sp>
        <p:sp>
          <p:nvSpPr>
            <p:cNvPr id="34" name="Freeform 2"/>
            <p:cNvSpPr>
              <a:spLocks/>
            </p:cNvSpPr>
            <p:nvPr/>
          </p:nvSpPr>
          <p:spPr bwMode="auto">
            <a:xfrm rot="10800000">
              <a:off x="-3083232" y="2100294"/>
              <a:ext cx="3599602" cy="1081111"/>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wrap="none" lIns="0" tIns="0" rIns="0" bIns="0" anchor="ctr"/>
            <a:lstStyle/>
            <a:p>
              <a:pPr>
                <a:spcBef>
                  <a:spcPct val="20000"/>
                </a:spcBef>
                <a:buFont typeface="Arial" charset="0"/>
                <a:buNone/>
                <a:defRPr/>
              </a:pPr>
              <a:endParaRPr lang="de-CH" sz="1400" b="1"/>
            </a:p>
          </p:txBody>
        </p:sp>
        <p:sp>
          <p:nvSpPr>
            <p:cNvPr id="5" name="Rechteck 4"/>
            <p:cNvSpPr/>
            <p:nvPr/>
          </p:nvSpPr>
          <p:spPr>
            <a:xfrm>
              <a:off x="-1030172" y="2101881"/>
              <a:ext cx="144492" cy="142878"/>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6" name="Ellipse 5"/>
            <p:cNvSpPr/>
            <p:nvPr/>
          </p:nvSpPr>
          <p:spPr>
            <a:xfrm>
              <a:off x="-1136557" y="2921050"/>
              <a:ext cx="142904" cy="142878"/>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7" name="Ellipse 6"/>
            <p:cNvSpPr/>
            <p:nvPr/>
          </p:nvSpPr>
          <p:spPr>
            <a:xfrm>
              <a:off x="-2074962" y="3397311"/>
              <a:ext cx="142904" cy="142878"/>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8" name="Ellipse 7"/>
            <p:cNvSpPr/>
            <p:nvPr/>
          </p:nvSpPr>
          <p:spPr>
            <a:xfrm>
              <a:off x="-1716113" y="2374938"/>
              <a:ext cx="144492" cy="142878"/>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grpSp>
          <p:nvGrpSpPr>
            <p:cNvPr id="13" name="Gruppieren 12"/>
            <p:cNvGrpSpPr/>
            <p:nvPr/>
          </p:nvGrpSpPr>
          <p:grpSpPr>
            <a:xfrm>
              <a:off x="-714075" y="2933726"/>
              <a:ext cx="784120" cy="851684"/>
              <a:chOff x="4149330" y="3896272"/>
              <a:chExt cx="849463" cy="851684"/>
            </a:xfrm>
            <a:solidFill>
              <a:schemeClr val="accent2">
                <a:lumMod val="20000"/>
                <a:lumOff val="80000"/>
              </a:schemeClr>
            </a:solidFill>
          </p:grpSpPr>
          <p:sp>
            <p:nvSpPr>
              <p:cNvPr id="14" name="Rectangle 14"/>
              <p:cNvSpPr>
                <a:spLocks noChangeArrowheads="1"/>
              </p:cNvSpPr>
              <p:nvPr/>
            </p:nvSpPr>
            <p:spPr bwMode="auto">
              <a:xfrm rot="5400000">
                <a:off x="4461824" y="3897383"/>
                <a:ext cx="224475" cy="849463"/>
              </a:xfrm>
              <a:prstGeom prst="rect">
                <a:avLst/>
              </a:prstGeom>
              <a:solidFill>
                <a:schemeClr val="accent3">
                  <a:lumMod val="90000"/>
                </a:schemeClr>
              </a:solidFill>
              <a:ln>
                <a:noFill/>
              </a:ln>
            </p:spPr>
            <p:txBody>
              <a:bodyPr wrap="none" lIns="0" tIns="0" rIns="0" bIns="0" anchor="ctr"/>
              <a:lstStyle/>
              <a:p>
                <a:pPr>
                  <a:defRPr/>
                </a:pPr>
                <a:endParaRPr lang="de-CH"/>
              </a:p>
            </p:txBody>
          </p:sp>
          <p:sp>
            <p:nvSpPr>
              <p:cNvPr id="15" name="Rectangle 15"/>
              <p:cNvSpPr>
                <a:spLocks noChangeArrowheads="1"/>
              </p:cNvSpPr>
              <p:nvPr/>
            </p:nvSpPr>
            <p:spPr bwMode="auto">
              <a:xfrm>
                <a:off x="4461101" y="3896272"/>
                <a:ext cx="225921" cy="851684"/>
              </a:xfrm>
              <a:prstGeom prst="rect">
                <a:avLst/>
              </a:prstGeom>
              <a:solidFill>
                <a:schemeClr val="accent3">
                  <a:lumMod val="90000"/>
                </a:schemeClr>
              </a:solidFill>
              <a:ln>
                <a:noFill/>
              </a:ln>
            </p:spPr>
            <p:txBody>
              <a:bodyPr wrap="none" lIns="0" tIns="0" rIns="0" bIns="0" anchor="ctr"/>
              <a:lstStyle/>
              <a:p>
                <a:pPr>
                  <a:defRPr/>
                </a:pPr>
                <a:endParaRPr lang="de-CH"/>
              </a:p>
            </p:txBody>
          </p:sp>
        </p:grpSp>
        <p:sp>
          <p:nvSpPr>
            <p:cNvPr id="16" name="Rectangle 16"/>
            <p:cNvSpPr>
              <a:spLocks noChangeArrowheads="1"/>
            </p:cNvSpPr>
            <p:nvPr/>
          </p:nvSpPr>
          <p:spPr bwMode="auto">
            <a:xfrm rot="16200000">
              <a:off x="-2440142" y="1071499"/>
              <a:ext cx="227018" cy="789150"/>
            </a:xfrm>
            <a:prstGeom prst="rect">
              <a:avLst/>
            </a:prstGeom>
            <a:solidFill>
              <a:schemeClr val="accent3">
                <a:lumMod val="90000"/>
              </a:schemeClr>
            </a:solidFill>
            <a:ln>
              <a:noFill/>
            </a:ln>
          </p:spPr>
          <p:txBody>
            <a:bodyPr wrap="none" lIns="0" tIns="0" rIns="0" bIns="0" anchor="ctr"/>
            <a:lstStyle/>
            <a:p>
              <a:pPr>
                <a:defRPr/>
              </a:pPr>
              <a:endParaRPr lang="de-DE"/>
            </a:p>
          </p:txBody>
        </p:sp>
        <p:cxnSp>
          <p:nvCxnSpPr>
            <p:cNvPr id="36" name="Gerade Verbindung 35"/>
            <p:cNvCxnSpPr/>
            <p:nvPr/>
          </p:nvCxnSpPr>
          <p:spPr>
            <a:xfrm flipV="1">
              <a:off x="-3443668" y="1957416"/>
              <a:ext cx="4271252" cy="1354168"/>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5" name="Pfeil nach unten 54"/>
          <p:cNvSpPr/>
          <p:nvPr/>
        </p:nvSpPr>
        <p:spPr bwMode="auto">
          <a:xfrm rot="20543153">
            <a:off x="3234929" y="3519488"/>
            <a:ext cx="254529" cy="631825"/>
          </a:xfrm>
          <a:prstGeom prst="down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lIns="0" tIns="0" rIns="0" bIns="0" anchor="ctr"/>
          <a:lstStyle/>
          <a:p>
            <a:pPr>
              <a:spcBef>
                <a:spcPct val="20000"/>
              </a:spcBef>
              <a:buFont typeface="Arial" charset="0"/>
              <a:buNone/>
              <a:defRPr/>
            </a:pPr>
            <a:endParaRPr lang="de-CH" sz="1400" b="1">
              <a:solidFill>
                <a:schemeClr val="tx1"/>
              </a:solidFill>
            </a:endParaRPr>
          </a:p>
        </p:txBody>
      </p:sp>
      <p:grpSp>
        <p:nvGrpSpPr>
          <p:cNvPr id="73" name="Gruppieren 72"/>
          <p:cNvGrpSpPr>
            <a:grpSpLocks/>
          </p:cNvGrpSpPr>
          <p:nvPr/>
        </p:nvGrpSpPr>
        <p:grpSpPr bwMode="auto">
          <a:xfrm>
            <a:off x="5288361" y="1916113"/>
            <a:ext cx="3876410" cy="3862387"/>
            <a:chOff x="-2104100" y="2996952"/>
            <a:chExt cx="3578770" cy="3861048"/>
          </a:xfrm>
        </p:grpSpPr>
        <p:sp>
          <p:nvSpPr>
            <p:cNvPr id="65" name="Rechteck 64"/>
            <p:cNvSpPr/>
            <p:nvPr/>
          </p:nvSpPr>
          <p:spPr>
            <a:xfrm>
              <a:off x="-2104100" y="3263560"/>
              <a:ext cx="1079664" cy="3240551"/>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wrap="none" lIns="0" tIns="0" rIns="0" bIns="0" anchor="ctr"/>
            <a:lstStyle/>
            <a:p>
              <a:pPr>
                <a:spcBef>
                  <a:spcPct val="20000"/>
                </a:spcBef>
                <a:buFont typeface="Arial" charset="0"/>
                <a:buNone/>
                <a:defRPr/>
              </a:pPr>
              <a:endParaRPr lang="de-CH" sz="1400" b="1">
                <a:latin typeface="Arial" charset="0"/>
                <a:cs typeface="Arial" charset="0"/>
              </a:endParaRPr>
            </a:p>
          </p:txBody>
        </p:sp>
        <p:sp>
          <p:nvSpPr>
            <p:cNvPr id="66" name="Rechteck 65"/>
            <p:cNvSpPr/>
            <p:nvPr/>
          </p:nvSpPr>
          <p:spPr>
            <a:xfrm>
              <a:off x="395006" y="3263560"/>
              <a:ext cx="1079664" cy="3240551"/>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wrap="none" lIns="0" tIns="0" rIns="0" bIns="0" anchor="ctr"/>
            <a:lstStyle/>
            <a:p>
              <a:pPr>
                <a:spcBef>
                  <a:spcPct val="20000"/>
                </a:spcBef>
                <a:buFont typeface="Arial" charset="0"/>
                <a:buNone/>
                <a:defRPr/>
              </a:pPr>
              <a:endParaRPr lang="de-CH" sz="1400" b="1"/>
            </a:p>
          </p:txBody>
        </p:sp>
        <p:sp>
          <p:nvSpPr>
            <p:cNvPr id="67" name="Freeform 2"/>
            <p:cNvSpPr>
              <a:spLocks/>
            </p:cNvSpPr>
            <p:nvPr/>
          </p:nvSpPr>
          <p:spPr bwMode="auto">
            <a:xfrm>
              <a:off x="-1045077" y="3263560"/>
              <a:ext cx="1440082" cy="3240551"/>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solidFill>
              <a:schemeClr val="accent5">
                <a:lumMod val="60000"/>
                <a:lumOff val="40000"/>
              </a:schemeClr>
            </a:solidFill>
            <a:ln w="9525" cap="flat" cmpd="sng" algn="ctr">
              <a:noFill/>
              <a:prstDash val="solid"/>
              <a:round/>
              <a:headEnd type="none" w="med" len="med"/>
              <a:tailEnd type="none" w="med" len="med"/>
            </a:ln>
            <a:effectLst/>
          </p:spPr>
          <p:txBody>
            <a:bodyPr wrap="none" lIns="0" tIns="0" rIns="0" bIns="0" anchor="ctr"/>
            <a:lstStyle/>
            <a:p>
              <a:pPr>
                <a:spcBef>
                  <a:spcPct val="20000"/>
                </a:spcBef>
                <a:buFont typeface="Arial" charset="0"/>
                <a:buNone/>
                <a:defRPr/>
              </a:pPr>
              <a:endParaRPr lang="de-CH" sz="1400" b="1">
                <a:latin typeface="Arial" charset="0"/>
                <a:cs typeface="Arial" charset="0"/>
              </a:endParaRPr>
            </a:p>
          </p:txBody>
        </p:sp>
        <p:sp>
          <p:nvSpPr>
            <p:cNvPr id="68" name="Freeform 2"/>
            <p:cNvSpPr>
              <a:spLocks/>
            </p:cNvSpPr>
            <p:nvPr/>
          </p:nvSpPr>
          <p:spPr bwMode="auto">
            <a:xfrm rot="10800000">
              <a:off x="-1045077" y="3263560"/>
              <a:ext cx="1440082" cy="3240551"/>
            </a:xfrm>
            <a:custGeom>
              <a:avLst/>
              <a:gdLst>
                <a:gd name="T0" fmla="*/ 0 w 3174"/>
                <a:gd name="T1" fmla="*/ 2147483647 h 2334"/>
                <a:gd name="T2" fmla="*/ 2147483647 w 3174"/>
                <a:gd name="T3" fmla="*/ 0 h 2334"/>
                <a:gd name="T4" fmla="*/ 0 w 3174"/>
                <a:gd name="T5" fmla="*/ 0 h 2334"/>
                <a:gd name="T6" fmla="*/ 0 w 3174"/>
                <a:gd name="T7" fmla="*/ 2147483647 h 2334"/>
                <a:gd name="T8" fmla="*/ 0 60000 65536"/>
                <a:gd name="T9" fmla="*/ 0 60000 65536"/>
                <a:gd name="T10" fmla="*/ 0 60000 65536"/>
                <a:gd name="T11" fmla="*/ 0 60000 65536"/>
                <a:gd name="T12" fmla="*/ 0 w 3174"/>
                <a:gd name="T13" fmla="*/ 0 h 2334"/>
                <a:gd name="T14" fmla="*/ 3174 w 3174"/>
                <a:gd name="T15" fmla="*/ 2334 h 2334"/>
              </a:gdLst>
              <a:ahLst/>
              <a:cxnLst>
                <a:cxn ang="T8">
                  <a:pos x="T0" y="T1"/>
                </a:cxn>
                <a:cxn ang="T9">
                  <a:pos x="T2" y="T3"/>
                </a:cxn>
                <a:cxn ang="T10">
                  <a:pos x="T4" y="T5"/>
                </a:cxn>
                <a:cxn ang="T11">
                  <a:pos x="T6" y="T7"/>
                </a:cxn>
              </a:cxnLst>
              <a:rect l="T12" t="T13" r="T14" b="T15"/>
              <a:pathLst>
                <a:path w="3174" h="2334">
                  <a:moveTo>
                    <a:pt x="0" y="2334"/>
                  </a:moveTo>
                  <a:lnTo>
                    <a:pt x="3174" y="0"/>
                  </a:lnTo>
                  <a:lnTo>
                    <a:pt x="0" y="0"/>
                  </a:lnTo>
                  <a:lnTo>
                    <a:pt x="0" y="2334"/>
                  </a:lnTo>
                  <a:close/>
                </a:path>
              </a:pathLst>
            </a:cu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wrap="none" lIns="0" tIns="0" rIns="0" bIns="0" anchor="ctr"/>
            <a:lstStyle/>
            <a:p>
              <a:pPr>
                <a:spcBef>
                  <a:spcPct val="20000"/>
                </a:spcBef>
                <a:buFont typeface="Arial" charset="0"/>
                <a:buNone/>
                <a:defRPr/>
              </a:pPr>
              <a:endParaRPr lang="de-CH" sz="1400" b="1"/>
            </a:p>
          </p:txBody>
        </p:sp>
        <p:grpSp>
          <p:nvGrpSpPr>
            <p:cNvPr id="15383" name="Gruppieren 55"/>
            <p:cNvGrpSpPr>
              <a:grpSpLocks/>
            </p:cNvGrpSpPr>
            <p:nvPr/>
          </p:nvGrpSpPr>
          <p:grpSpPr bwMode="auto">
            <a:xfrm>
              <a:off x="-1620395" y="3584137"/>
              <a:ext cx="2790549" cy="2432164"/>
              <a:chOff x="5330133" y="2488688"/>
              <a:chExt cx="2790549" cy="2432164"/>
            </a:xfrm>
          </p:grpSpPr>
          <p:sp>
            <p:nvSpPr>
              <p:cNvPr id="57" name="Rechteck 56"/>
              <p:cNvSpPr/>
              <p:nvPr/>
            </p:nvSpPr>
            <p:spPr>
              <a:xfrm>
                <a:off x="6985116" y="3299605"/>
                <a:ext cx="144485" cy="142825"/>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58" name="Ellipse 57"/>
              <p:cNvSpPr/>
              <p:nvPr/>
            </p:nvSpPr>
            <p:spPr>
              <a:xfrm>
                <a:off x="6878738" y="4118471"/>
                <a:ext cx="144484" cy="144413"/>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59" name="Ellipse 58"/>
              <p:cNvSpPr/>
              <p:nvPr/>
            </p:nvSpPr>
            <p:spPr>
              <a:xfrm>
                <a:off x="5940382" y="4594556"/>
                <a:ext cx="144485" cy="144413"/>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60" name="Ellipse 59"/>
              <p:cNvSpPr/>
              <p:nvPr/>
            </p:nvSpPr>
            <p:spPr>
              <a:xfrm>
                <a:off x="6300800" y="3572560"/>
                <a:ext cx="142897" cy="144413"/>
              </a:xfrm>
              <a:prstGeom prst="ellipse">
                <a:avLst/>
              </a:prstGeom>
              <a:solidFill>
                <a:srgbClr val="DA5146"/>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grpSp>
            <p:nvGrpSpPr>
              <p:cNvPr id="61" name="Gruppieren 60"/>
              <p:cNvGrpSpPr/>
              <p:nvPr/>
            </p:nvGrpSpPr>
            <p:grpSpPr>
              <a:xfrm>
                <a:off x="7336562" y="4069168"/>
                <a:ext cx="784120" cy="851684"/>
                <a:chOff x="4149330" y="3896272"/>
                <a:chExt cx="849463" cy="851684"/>
              </a:xfrm>
              <a:solidFill>
                <a:schemeClr val="accent3">
                  <a:lumMod val="90000"/>
                </a:schemeClr>
              </a:solidFill>
            </p:grpSpPr>
            <p:sp>
              <p:nvSpPr>
                <p:cNvPr id="63" name="Rectangle 14"/>
                <p:cNvSpPr>
                  <a:spLocks noChangeArrowheads="1"/>
                </p:cNvSpPr>
                <p:nvPr/>
              </p:nvSpPr>
              <p:spPr bwMode="auto">
                <a:xfrm rot="5400000">
                  <a:off x="4461824" y="3897383"/>
                  <a:ext cx="224475" cy="849463"/>
                </a:xfrm>
                <a:prstGeom prst="rect">
                  <a:avLst/>
                </a:prstGeom>
                <a:grpFill/>
                <a:ln w="9525" algn="ctr">
                  <a:noFill/>
                  <a:miter lim="800000"/>
                  <a:headEnd/>
                  <a:tailEnd/>
                </a:ln>
              </p:spPr>
              <p:txBody>
                <a:bodyPr wrap="none" lIns="0" tIns="0" rIns="0" bIns="0" anchor="ctr"/>
                <a:lstStyle/>
                <a:p>
                  <a:pPr>
                    <a:defRPr/>
                  </a:pPr>
                  <a:endParaRPr lang="de-CH" sz="4000">
                    <a:latin typeface="Arial" charset="0"/>
                    <a:cs typeface="Arial" charset="0"/>
                  </a:endParaRPr>
                </a:p>
              </p:txBody>
            </p:sp>
            <p:sp>
              <p:nvSpPr>
                <p:cNvPr id="64" name="Rectangle 15"/>
                <p:cNvSpPr>
                  <a:spLocks noChangeArrowheads="1"/>
                </p:cNvSpPr>
                <p:nvPr/>
              </p:nvSpPr>
              <p:spPr bwMode="auto">
                <a:xfrm>
                  <a:off x="4461101" y="3896272"/>
                  <a:ext cx="225921" cy="851684"/>
                </a:xfrm>
                <a:prstGeom prst="rect">
                  <a:avLst/>
                </a:prstGeom>
                <a:grpFill/>
                <a:ln w="9525" algn="ctr">
                  <a:noFill/>
                  <a:miter lim="800000"/>
                  <a:headEnd/>
                  <a:tailEnd/>
                </a:ln>
              </p:spPr>
              <p:txBody>
                <a:bodyPr wrap="none" lIns="0" tIns="0" rIns="0" bIns="0" anchor="ctr"/>
                <a:lstStyle/>
                <a:p>
                  <a:pPr>
                    <a:defRPr/>
                  </a:pPr>
                  <a:endParaRPr lang="de-CH" sz="4000">
                    <a:latin typeface="Arial" charset="0"/>
                    <a:cs typeface="Arial" charset="0"/>
                  </a:endParaRPr>
                </a:p>
              </p:txBody>
            </p:sp>
          </p:grpSp>
          <p:sp>
            <p:nvSpPr>
              <p:cNvPr id="62" name="Rectangle 16"/>
              <p:cNvSpPr>
                <a:spLocks noChangeArrowheads="1"/>
              </p:cNvSpPr>
              <p:nvPr/>
            </p:nvSpPr>
            <p:spPr bwMode="auto">
              <a:xfrm rot="16200000">
                <a:off x="5611777" y="2207587"/>
                <a:ext cx="226933" cy="789108"/>
              </a:xfrm>
              <a:prstGeom prst="rect">
                <a:avLst/>
              </a:prstGeom>
              <a:solidFill>
                <a:schemeClr val="accent3">
                  <a:lumMod val="90000"/>
                </a:schemeClr>
              </a:solidFill>
              <a:ln>
                <a:noFill/>
              </a:ln>
            </p:spPr>
            <p:txBody>
              <a:bodyPr wrap="none" lIns="0" tIns="0" rIns="0" bIns="0" anchor="ctr"/>
              <a:lstStyle/>
              <a:p>
                <a:pPr>
                  <a:defRPr/>
                </a:pPr>
                <a:endParaRPr lang="de-DE"/>
              </a:p>
            </p:txBody>
          </p:sp>
        </p:grpSp>
        <p:cxnSp>
          <p:nvCxnSpPr>
            <p:cNvPr id="69" name="Gerade Verbindung 68"/>
            <p:cNvCxnSpPr/>
            <p:nvPr/>
          </p:nvCxnSpPr>
          <p:spPr>
            <a:xfrm flipV="1">
              <a:off x="-1226079" y="2996952"/>
              <a:ext cx="1765569" cy="3861048"/>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75" name="Pfeil nach rechts 74"/>
          <p:cNvSpPr/>
          <p:nvPr/>
        </p:nvSpPr>
        <p:spPr>
          <a:xfrm rot="20082506">
            <a:off x="7794096" y="3179764"/>
            <a:ext cx="600208" cy="193675"/>
          </a:xfrm>
          <a:prstGeom prst="righ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lIns="0" tIns="0" rIns="0" bIns="0" anchor="ctr"/>
          <a:lstStyle/>
          <a:p>
            <a:pPr>
              <a:spcBef>
                <a:spcPct val="20000"/>
              </a:spcBef>
              <a:buFont typeface="Arial" charset="0"/>
              <a:buNone/>
              <a:defRPr/>
            </a:pPr>
            <a:endParaRPr lang="de-CH" sz="1400" b="1">
              <a:solidFill>
                <a:schemeClr val="tx1"/>
              </a:solidFill>
            </a:endParaRPr>
          </a:p>
        </p:txBody>
      </p:sp>
      <p:sp>
        <p:nvSpPr>
          <p:cNvPr id="76" name="Ellipse 75"/>
          <p:cNvSpPr/>
          <p:nvPr/>
        </p:nvSpPr>
        <p:spPr bwMode="auto">
          <a:xfrm>
            <a:off x="7249288" y="1819200"/>
            <a:ext cx="2203208" cy="1985169"/>
          </a:xfrm>
          <a:prstGeom prst="ellipse">
            <a:avLst/>
          </a:prstGeom>
          <a:noFill/>
          <a:ln w="38100">
            <a:solidFill>
              <a:schemeClr val="accent2">
                <a:lumMod val="75000"/>
              </a:schemeClr>
            </a:solidFill>
            <a:headEnd type="none" w="med" len="med"/>
            <a:tailEnd type="none" w="med" len="med"/>
          </a:ln>
          <a:effectLst>
            <a:glow rad="1397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lIns="0" tIns="0" rIns="0" bIns="0" anchor="ctr"/>
          <a:lstStyle/>
          <a:p>
            <a:pPr algn="ctr">
              <a:spcBef>
                <a:spcPct val="20000"/>
              </a:spcBef>
              <a:buFont typeface="Arial" pitchFamily="34" charset="0"/>
              <a:buNone/>
              <a:defRPr/>
            </a:pPr>
            <a:endParaRPr lang="de-DE" sz="1200">
              <a:solidFill>
                <a:schemeClr val="tx1"/>
              </a:solidFill>
            </a:endParaRPr>
          </a:p>
        </p:txBody>
      </p:sp>
      <p:sp>
        <p:nvSpPr>
          <p:cNvPr id="15376" name="Text Box 8"/>
          <p:cNvSpPr txBox="1">
            <a:spLocks noChangeArrowheads="1"/>
          </p:cNvSpPr>
          <p:nvPr/>
        </p:nvSpPr>
        <p:spPr bwMode="auto">
          <a:xfrm rot="-5400000">
            <a:off x="-615119" y="3368159"/>
            <a:ext cx="21400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de-CH" sz="2400" b="1"/>
              <a:t>Relativer Preis</a:t>
            </a:r>
          </a:p>
        </p:txBody>
      </p:sp>
      <p:sp>
        <p:nvSpPr>
          <p:cNvPr id="15377" name="Text Box 9"/>
          <p:cNvSpPr txBox="1">
            <a:spLocks noChangeArrowheads="1"/>
          </p:cNvSpPr>
          <p:nvPr/>
        </p:nvSpPr>
        <p:spPr bwMode="auto">
          <a:xfrm>
            <a:off x="1583929" y="5593834"/>
            <a:ext cx="20655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de-CH" sz="2400" b="1" dirty="0" smtClean="0"/>
              <a:t>Relativer Wert</a:t>
            </a:r>
            <a:endParaRPr lang="de-CH" sz="2400" b="1" dirty="0"/>
          </a:p>
        </p:txBody>
      </p:sp>
      <p:sp>
        <p:nvSpPr>
          <p:cNvPr id="70" name="Text Box 9"/>
          <p:cNvSpPr txBox="1">
            <a:spLocks noChangeArrowheads="1"/>
          </p:cNvSpPr>
          <p:nvPr/>
        </p:nvSpPr>
        <p:spPr bwMode="auto">
          <a:xfrm>
            <a:off x="5663275" y="5597009"/>
            <a:ext cx="20655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de-CH" sz="2400" b="1" dirty="0" smtClean="0"/>
              <a:t>Relativer Wert</a:t>
            </a:r>
            <a:endParaRPr lang="de-CH" sz="2400" b="1" dirty="0"/>
          </a:p>
        </p:txBody>
      </p:sp>
    </p:spTree>
    <p:custDataLst>
      <p:tags r:id="rId1"/>
    </p:custDataLst>
    <p:extLst>
      <p:ext uri="{BB962C8B-B14F-4D97-AF65-F5344CB8AC3E}">
        <p14:creationId xmlns:p14="http://schemas.microsoft.com/office/powerpoint/2010/main" val="410043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8.1|1.1|29.7|5.6|12.2|3"/>
</p:tagLst>
</file>

<file path=ppt/theme/theme1.xml><?xml version="1.0" encoding="utf-8"?>
<a:theme xmlns:a="http://schemas.openxmlformats.org/drawingml/2006/main" name="blank">
  <a:themeElements>
    <a:clrScheme name="Furger und Partner1">
      <a:dk1>
        <a:srgbClr val="000000"/>
      </a:dk1>
      <a:lt1>
        <a:srgbClr val="FFFFFF"/>
      </a:lt1>
      <a:dk2>
        <a:srgbClr val="00377A"/>
      </a:dk2>
      <a:lt2>
        <a:srgbClr val="FFFFFF"/>
      </a:lt2>
      <a:accent1>
        <a:srgbClr val="00377A"/>
      </a:accent1>
      <a:accent2>
        <a:srgbClr val="E5BA25"/>
      </a:accent2>
      <a:accent3>
        <a:srgbClr val="C3D1E0"/>
      </a:accent3>
      <a:accent4>
        <a:srgbClr val="F1D99C"/>
      </a:accent4>
      <a:accent5>
        <a:srgbClr val="CCCCCC"/>
      </a:accent5>
      <a:accent6>
        <a:srgbClr val="E9E9E9"/>
      </a:accent6>
      <a:hlink>
        <a:srgbClr val="00377A"/>
      </a:hlink>
      <a:folHlink>
        <a:srgbClr val="765F0E"/>
      </a:folHlink>
    </a:clrScheme>
    <a:fontScheme name="blank">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AAD5E7"/>
        </a:solidFill>
        <a:ln w="9525" cap="flat" cmpd="sng" algn="ctr">
          <a:solidFill>
            <a:srgbClr val="AAD5E7"/>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 typeface="Arial" charset="0"/>
          <a:buNone/>
          <a:tabLst/>
          <a:defRPr kumimoji="0" lang="de-CH"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AAD5E7"/>
        </a:solidFill>
        <a:ln w="9525" cap="flat" cmpd="sng" algn="ctr">
          <a:solidFill>
            <a:srgbClr val="AAD5E7"/>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 typeface="Arial" charset="0"/>
          <a:buNone/>
          <a:tabLst/>
          <a:defRPr kumimoji="0" lang="de-CH" sz="1400" b="1" i="0" u="none" strike="noStrike" cap="none" normalizeH="0" baseline="0" smtClean="0">
            <a:ln>
              <a:noFill/>
            </a:ln>
            <a:solidFill>
              <a:schemeClr val="tx1"/>
            </a:solidFill>
            <a:effectLst/>
            <a:latin typeface="Arial" charset="0"/>
          </a:defRPr>
        </a:defPPr>
      </a:lstStyle>
    </a:lnDef>
  </a:objectDefaults>
  <a:extraClrSchemeLst>
    <a:extraClrScheme>
      <a:clrScheme name="blank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8">
        <a:dk1>
          <a:srgbClr val="000000"/>
        </a:dk1>
        <a:lt1>
          <a:srgbClr val="FFFFFF"/>
        </a:lt1>
        <a:dk2>
          <a:srgbClr val="000000"/>
        </a:dk2>
        <a:lt2>
          <a:srgbClr val="BFBFBF"/>
        </a:lt2>
        <a:accent1>
          <a:srgbClr val="0D599E"/>
        </a:accent1>
        <a:accent2>
          <a:srgbClr val="D75008"/>
        </a:accent2>
        <a:accent3>
          <a:srgbClr val="FFFFFF"/>
        </a:accent3>
        <a:accent4>
          <a:srgbClr val="000000"/>
        </a:accent4>
        <a:accent5>
          <a:srgbClr val="AAB5CC"/>
        </a:accent5>
        <a:accent6>
          <a:srgbClr val="C34806"/>
        </a:accent6>
        <a:hlink>
          <a:srgbClr val="5FBF7F"/>
        </a:hlink>
        <a:folHlink>
          <a:srgbClr val="C6C5C5"/>
        </a:folHlink>
      </a:clrScheme>
      <a:clrMap bg1="lt1" tx1="dk1" bg2="lt2" tx2="dk2" accent1="accent1" accent2="accent2" accent3="accent3" accent4="accent4" accent5="accent5" accent6="accent6" hlink="hlink" folHlink="folHlink"/>
    </a:extraClrScheme>
    <a:extraClrScheme>
      <a:clrScheme name="blank 9">
        <a:dk1>
          <a:srgbClr val="000000"/>
        </a:dk1>
        <a:lt1>
          <a:srgbClr val="FFFFFF"/>
        </a:lt1>
        <a:dk2>
          <a:srgbClr val="000000"/>
        </a:dk2>
        <a:lt2>
          <a:srgbClr val="7B7978"/>
        </a:lt2>
        <a:accent1>
          <a:srgbClr val="0D599E"/>
        </a:accent1>
        <a:accent2>
          <a:srgbClr val="D75008"/>
        </a:accent2>
        <a:accent3>
          <a:srgbClr val="FFFFFF"/>
        </a:accent3>
        <a:accent4>
          <a:srgbClr val="000000"/>
        </a:accent4>
        <a:accent5>
          <a:srgbClr val="AAB5CC"/>
        </a:accent5>
        <a:accent6>
          <a:srgbClr val="C34806"/>
        </a:accent6>
        <a:hlink>
          <a:srgbClr val="5FBF7F"/>
        </a:hlink>
        <a:folHlink>
          <a:srgbClr val="C6C5C5"/>
        </a:folHlink>
      </a:clrScheme>
      <a:clrMap bg1="lt1" tx1="dk1" bg2="lt2" tx2="dk2" accent1="accent1" accent2="accent2" accent3="accent3" accent4="accent4" accent5="accent5" accent6="accent6" hlink="hlink" folHlink="folHlink"/>
    </a:extraClrScheme>
    <a:extraClrScheme>
      <a:clrScheme name="blank 10">
        <a:dk1>
          <a:srgbClr val="000000"/>
        </a:dk1>
        <a:lt1>
          <a:srgbClr val="FFFFFF"/>
        </a:lt1>
        <a:dk2>
          <a:srgbClr val="000000"/>
        </a:dk2>
        <a:lt2>
          <a:srgbClr val="7B7978"/>
        </a:lt2>
        <a:accent1>
          <a:srgbClr val="0D599E"/>
        </a:accent1>
        <a:accent2>
          <a:srgbClr val="D75008"/>
        </a:accent2>
        <a:accent3>
          <a:srgbClr val="FFFFFF"/>
        </a:accent3>
        <a:accent4>
          <a:srgbClr val="000000"/>
        </a:accent4>
        <a:accent5>
          <a:srgbClr val="AAB5CC"/>
        </a:accent5>
        <a:accent6>
          <a:srgbClr val="C34806"/>
        </a:accent6>
        <a:hlink>
          <a:srgbClr val="5FBF7F"/>
        </a:hlink>
        <a:folHlink>
          <a:srgbClr val="D9D9D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588</Words>
  <Application>Microsoft Office PowerPoint</Application>
  <PresentationFormat>A4-Papier (210x297 mm)</PresentationFormat>
  <Paragraphs>187</Paragraphs>
  <Slides>11</Slides>
  <Notes>5</Notes>
  <HiddenSlides>0</HiddenSlides>
  <MMClips>0</MMClips>
  <ScaleCrop>false</ScaleCrop>
  <HeadingPairs>
    <vt:vector size="4" baseType="variant">
      <vt:variant>
        <vt:lpstr>Design</vt:lpstr>
      </vt:variant>
      <vt:variant>
        <vt:i4>1</vt:i4>
      </vt:variant>
      <vt:variant>
        <vt:lpstr>Folientitel</vt:lpstr>
      </vt:variant>
      <vt:variant>
        <vt:i4>11</vt:i4>
      </vt:variant>
    </vt:vector>
  </HeadingPairs>
  <TitlesOfParts>
    <vt:vector size="12" baseType="lpstr">
      <vt:lpstr>blank</vt:lpstr>
      <vt:lpstr>Value Proposition</vt:lpstr>
      <vt:lpstr>Die 2 Dimensionen der Value Proposition</vt:lpstr>
      <vt:lpstr>Value Proposition und Marktanteile</vt:lpstr>
      <vt:lpstr>Relative Qualität</vt:lpstr>
      <vt:lpstr>Erhebung des Value Proposition</vt:lpstr>
      <vt:lpstr>PowerPoint-Präsentation</vt:lpstr>
      <vt:lpstr>Werteskala</vt:lpstr>
      <vt:lpstr>Markieren Sie bitte, in welchem Verhältnis  Qualität und Preis bei Ihrer Kaufentscheidung stehen</vt:lpstr>
      <vt:lpstr>Preismarkt versus Qualitätsmarkt</vt:lpstr>
      <vt:lpstr>Auswertung zum Kundennutzen: Attribute Chart Die relativen Wettbewerbsvor- und nachteile</vt:lpstr>
      <vt:lpstr>PowerPoint-Präsentation</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Leitplanken</dc:title>
  <dc:creator>Ignaz Furger</dc:creator>
  <cp:keywords>Furger und Parter</cp:keywords>
  <cp:lastModifiedBy>Ignaz Furger</cp:lastModifiedBy>
  <cp:revision>9</cp:revision>
  <cp:lastPrinted>2012-01-11T15:02:12Z</cp:lastPrinted>
  <dcterms:created xsi:type="dcterms:W3CDTF">2013-09-21T10:24:04Z</dcterms:created>
  <dcterms:modified xsi:type="dcterms:W3CDTF">2014-02-12T16:39:57Z</dcterms:modified>
</cp:coreProperties>
</file>